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523" r:id="rId2"/>
    <p:sldId id="526" r:id="rId3"/>
    <p:sldId id="527" r:id="rId4"/>
    <p:sldId id="528" r:id="rId5"/>
    <p:sldId id="529" r:id="rId6"/>
    <p:sldId id="530" r:id="rId7"/>
    <p:sldId id="531" r:id="rId8"/>
    <p:sldId id="532" r:id="rId9"/>
    <p:sldId id="566" r:id="rId10"/>
    <p:sldId id="567" r:id="rId11"/>
    <p:sldId id="534" r:id="rId12"/>
    <p:sldId id="535" r:id="rId13"/>
    <p:sldId id="536"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42" y="10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2"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CEC319-481B-114F-9FED-80839561D0CC}"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10</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a:defRPr/>
            </a:pPr>
            <a:r>
              <a:rPr lang="en-US" b="1" dirty="0" smtClean="0"/>
              <a:t>Instructor Notes</a:t>
            </a:r>
            <a:endParaRPr lang="en-US" b="1" dirty="0" smtClean="0">
              <a:latin typeface="Times New Roman" charset="0"/>
              <a:cs typeface="+mn-cs"/>
            </a:endParaRPr>
          </a:p>
          <a:p>
            <a:pPr eaLnBrk="1" hangingPunct="1">
              <a:buFont typeface="Arial" charset="0"/>
              <a:buChar char="•"/>
            </a:pPr>
            <a:r>
              <a:rPr lang="en-US" dirty="0" smtClean="0"/>
              <a:t> 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Many jurisdictions</a:t>
            </a:r>
            <a:r>
              <a:rPr lang="en-US" baseline="0" dirty="0" smtClean="0"/>
              <a:t> require a written cleanup plan.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EA0B2A-1970-484B-AB02-20695AD22143}" type="slidenum">
              <a:rPr lang="en-US" sz="1200" b="0">
                <a:solidFill>
                  <a:prstClr val="black"/>
                </a:solidFill>
              </a:rPr>
              <a:pPr eaLnBrk="1" hangingPunct="1">
                <a:defRPr/>
              </a:pPr>
              <a:t>11</a:t>
            </a:fld>
            <a:endParaRPr lang="en-US" sz="1200" b="0" dirty="0">
              <a:solidFill>
                <a:prstClr val="black"/>
              </a:solidFill>
            </a:endParaRPr>
          </a:p>
        </p:txBody>
      </p:sp>
      <p:sp>
        <p:nvSpPr>
          <p:cNvPr id="569347" name="Rectangle 2"/>
          <p:cNvSpPr>
            <a:spLocks noGrp="1" noRot="1" noChangeAspect="1" noChangeArrowheads="1" noTextEdit="1"/>
          </p:cNvSpPr>
          <p:nvPr>
            <p:ph type="sldImg"/>
          </p:nvPr>
        </p:nvSpPr>
        <p:spPr>
          <a:xfrm>
            <a:off x="1144588" y="685800"/>
            <a:ext cx="4572000" cy="3429000"/>
          </a:xfrm>
          <a:ln/>
        </p:spPr>
      </p:sp>
      <p:sp>
        <p:nvSpPr>
          <p:cNvPr id="5" name="Notes Placeholder 1"/>
          <p:cNvSpPr>
            <a:spLocks noGrp="1"/>
          </p:cNvSpPr>
          <p:nvPr>
            <p:ph type="body" idx="3"/>
          </p:nvPr>
        </p:nvSpPr>
        <p:spPr>
          <a:xfrm>
            <a:off x="857250" y="4347148"/>
            <a:ext cx="5486711" cy="4114488"/>
          </a:xfrm>
        </p:spPr>
        <p:txBody>
          <a:bodyPr/>
          <a:lstStyle/>
          <a:p>
            <a:pPr>
              <a:defRPr/>
            </a:pPr>
            <a:r>
              <a:rPr lang="en-US" b="1" dirty="0"/>
              <a:t>Instructor Notes</a:t>
            </a:r>
          </a:p>
          <a:p>
            <a:pPr marL="168244" indent="-168244">
              <a:buFont typeface="Arial" pitchFamily="34" charset="0"/>
              <a:buChar char="•"/>
              <a:defRPr/>
            </a:pPr>
            <a:r>
              <a:rPr lang="en-US" dirty="0"/>
              <a:t>There are several things to think about when developing a plan for cleaning up vomit and </a:t>
            </a:r>
            <a:r>
              <a:rPr lang="en-US" dirty="0" smtClean="0"/>
              <a:t>diarrhea:</a:t>
            </a:r>
            <a:endParaRPr lang="en-US" dirty="0"/>
          </a:p>
          <a:p>
            <a:pPr marL="616894" lvl="1" indent="-168244">
              <a:buFont typeface="Arial" pitchFamily="34" charset="0"/>
              <a:buChar char="•"/>
              <a:defRPr/>
            </a:pPr>
            <a:r>
              <a:rPr lang="en-US" dirty="0"/>
              <a:t>How you will contain liquid and airborne substances, and </a:t>
            </a:r>
            <a:r>
              <a:rPr lang="en-US" dirty="0" smtClean="0"/>
              <a:t>remove</a:t>
            </a:r>
            <a:r>
              <a:rPr lang="en-US" baseline="0" dirty="0" smtClean="0"/>
              <a:t> </a:t>
            </a:r>
            <a:r>
              <a:rPr lang="en-US" dirty="0" smtClean="0"/>
              <a:t>them </a:t>
            </a:r>
            <a:r>
              <a:rPr lang="en-US" dirty="0"/>
              <a:t>from the operation</a:t>
            </a:r>
          </a:p>
          <a:p>
            <a:pPr marL="616894" lvl="1" indent="-168244">
              <a:buFont typeface="Arial" pitchFamily="34" charset="0"/>
              <a:buChar char="•"/>
              <a:defRPr/>
            </a:pPr>
            <a:r>
              <a:rPr lang="en-US" dirty="0"/>
              <a:t>How you will clean, sanitize, and disinfect surfaces</a:t>
            </a:r>
          </a:p>
          <a:p>
            <a:pPr marL="616894" lvl="1" indent="-168244">
              <a:buFont typeface="Arial" pitchFamily="34" charset="0"/>
              <a:buChar char="•"/>
              <a:defRPr/>
            </a:pPr>
            <a:r>
              <a:rPr lang="en-US" dirty="0"/>
              <a:t>When to throw away food that may have been contaminated</a:t>
            </a:r>
          </a:p>
          <a:p>
            <a:pPr marL="616894" lvl="1" indent="-168244">
              <a:buFont typeface="Arial" pitchFamily="34" charset="0"/>
              <a:buChar char="•"/>
              <a:defRPr/>
            </a:pPr>
            <a:r>
              <a:rPr lang="en-US" dirty="0"/>
              <a:t>What equipment is needed to clean up these substances, and how it will be cleaned and disinfected after use</a:t>
            </a:r>
          </a:p>
          <a:p>
            <a:pPr marL="616894" lvl="1" indent="-168244">
              <a:buFont typeface="Arial" pitchFamily="34" charset="0"/>
              <a:buChar char="•"/>
              <a:defRPr/>
            </a:pPr>
            <a:r>
              <a:rPr lang="en-US" dirty="0"/>
              <a:t>When a food handler must wear personal protective equipment</a:t>
            </a:r>
          </a:p>
          <a:p>
            <a:pPr marL="616894" lvl="1" indent="-168244">
              <a:buFont typeface="Arial" pitchFamily="34" charset="0"/>
              <a:buChar char="•"/>
              <a:defRPr/>
            </a:pPr>
            <a:r>
              <a:rPr lang="en-US" dirty="0"/>
              <a:t>How staff will be notified of the correct procedures </a:t>
            </a:r>
            <a:r>
              <a:rPr lang="en-US" dirty="0" smtClean="0"/>
              <a:t>for</a:t>
            </a:r>
            <a:r>
              <a:rPr lang="en-US" baseline="0" dirty="0" smtClean="0"/>
              <a:t> </a:t>
            </a:r>
            <a:r>
              <a:rPr lang="en-US" dirty="0" smtClean="0"/>
              <a:t>containing</a:t>
            </a:r>
            <a:r>
              <a:rPr lang="en-US" dirty="0"/>
              <a:t>, cleaning, and disinfecting these substances</a:t>
            </a:r>
          </a:p>
          <a:p>
            <a:pPr marL="616894" lvl="1" indent="-168244">
              <a:buFont typeface="Arial" pitchFamily="34" charset="0"/>
              <a:buChar char="•"/>
              <a:defRPr/>
            </a:pPr>
            <a:r>
              <a:rPr lang="en-US" dirty="0"/>
              <a:t>How to segregate contaminated areas from other areas</a:t>
            </a:r>
          </a:p>
          <a:p>
            <a:pPr marL="616894" lvl="1" indent="-168244">
              <a:buFont typeface="Arial" pitchFamily="34" charset="0"/>
              <a:buChar char="•"/>
              <a:defRPr/>
            </a:pPr>
            <a:r>
              <a:rPr lang="en-US" dirty="0"/>
              <a:t>When staff must be restricted from working with or around </a:t>
            </a:r>
            <a:r>
              <a:rPr lang="en-US" dirty="0" smtClean="0"/>
              <a:t>food</a:t>
            </a:r>
            <a:r>
              <a:rPr lang="en-US" baseline="0" dirty="0" smtClean="0"/>
              <a:t> </a:t>
            </a:r>
            <a:r>
              <a:rPr lang="en-US" dirty="0" smtClean="0"/>
              <a:t>or </a:t>
            </a:r>
            <a:r>
              <a:rPr lang="en-US" dirty="0"/>
              <a:t>excluded from working in the operation</a:t>
            </a:r>
          </a:p>
          <a:p>
            <a:pPr marL="616894" lvl="1" indent="-168244">
              <a:buFont typeface="Arial" pitchFamily="34" charset="0"/>
              <a:buChar char="•"/>
              <a:defRPr/>
            </a:pPr>
            <a:r>
              <a:rPr lang="en-US" dirty="0"/>
              <a:t>How sick customers will be quickly removed from the operation</a:t>
            </a:r>
          </a:p>
          <a:p>
            <a:pPr marL="616894" lvl="1" indent="-168244">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FA38BA6-C73F-BF49-8A2C-5A0F9DFF3AA6}" type="slidenum">
              <a:rPr lang="en-US" sz="1200" b="0">
                <a:solidFill>
                  <a:prstClr val="black"/>
                </a:solidFill>
              </a:rPr>
              <a:pPr eaLnBrk="1" hangingPunct="1">
                <a:defRPr/>
              </a:pPr>
              <a:t>12</a:t>
            </a:fld>
            <a:endParaRPr lang="en-US" sz="1200" b="0" dirty="0">
              <a:solidFill>
                <a:prstClr val="black"/>
              </a:solidFill>
            </a:endParaRPr>
          </a:p>
        </p:txBody>
      </p:sp>
      <p:sp>
        <p:nvSpPr>
          <p:cNvPr id="570371"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57251" y="4347148"/>
            <a:ext cx="5985220" cy="4114488"/>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a:t>
            </a:r>
            <a:r>
              <a:rPr lang="en-US" dirty="0" smtClean="0"/>
              <a:t>diarrhea:</a:t>
            </a:r>
            <a:endParaRPr lang="en-US" dirty="0"/>
          </a:p>
          <a:p>
            <a:pPr lvl="1" eaLnBrk="1" hangingPunct="1">
              <a:buFont typeface="Arial" charset="0"/>
              <a:buChar char="•"/>
            </a:pPr>
            <a:r>
              <a:rPr lang="en-US" dirty="0"/>
              <a:t>How you will contain liquid and airborne substances, and </a:t>
            </a:r>
            <a:r>
              <a:rPr lang="en-US" dirty="0" smtClean="0"/>
              <a:t>remove them </a:t>
            </a:r>
            <a:r>
              <a:rPr lang="en-US" dirty="0"/>
              <a:t>from the operation</a:t>
            </a:r>
          </a:p>
          <a:p>
            <a:pPr lvl="1" eaLnBrk="1" hangingPunct="1">
              <a:buFont typeface="Arial" charset="0"/>
              <a:buChar char="•"/>
            </a:pPr>
            <a:r>
              <a:rPr lang="en-US" dirty="0"/>
              <a:t>How you will clean, sanitize, and disinfect surfaces</a:t>
            </a:r>
          </a:p>
          <a:p>
            <a:pPr lvl="1" eaLnBrk="1" hangingPunct="1">
              <a:buFont typeface="Arial" charset="0"/>
              <a:buChar char="•"/>
            </a:pPr>
            <a:r>
              <a:rPr lang="en-US" dirty="0"/>
              <a:t>When to throw away food that may have been contaminated</a:t>
            </a:r>
          </a:p>
          <a:p>
            <a:pPr lvl="1" eaLnBrk="1" hangingPunct="1">
              <a:buFont typeface="Arial" charset="0"/>
              <a:buChar char="•"/>
            </a:pPr>
            <a:r>
              <a:rPr lang="en-US" dirty="0"/>
              <a:t>What equipment is needed to clean up these substances, and how it will be cleaned and disinfected after use</a:t>
            </a:r>
          </a:p>
          <a:p>
            <a:pPr lvl="1" eaLnBrk="1" hangingPunct="1">
              <a:buFont typeface="Arial" charset="0"/>
              <a:buChar char="•"/>
            </a:pPr>
            <a:r>
              <a:rPr lang="en-US" dirty="0"/>
              <a:t>When a food handler must wear personal protective equipment</a:t>
            </a:r>
          </a:p>
          <a:p>
            <a:pPr lvl="1" eaLnBrk="1" hangingPunct="1">
              <a:buFont typeface="Arial" charset="0"/>
              <a:buChar char="•"/>
            </a:pPr>
            <a:r>
              <a:rPr lang="en-US" dirty="0"/>
              <a:t>How staff will be notified of the correct procedures </a:t>
            </a:r>
            <a:r>
              <a:rPr lang="en-US" dirty="0" smtClean="0"/>
              <a:t>for containing</a:t>
            </a:r>
            <a:r>
              <a:rPr lang="en-US" dirty="0"/>
              <a:t>, cleaning, and disinfecting these substances</a:t>
            </a:r>
          </a:p>
          <a:p>
            <a:pPr lvl="1" eaLnBrk="1" hangingPunct="1">
              <a:buFont typeface="Arial" charset="0"/>
              <a:buChar char="•"/>
            </a:pPr>
            <a:r>
              <a:rPr lang="en-US" dirty="0"/>
              <a:t>How to segregate contaminated areas from other areas</a:t>
            </a:r>
          </a:p>
          <a:p>
            <a:pPr lvl="1" eaLnBrk="1" hangingPunct="1">
              <a:buFont typeface="Arial" charset="0"/>
              <a:buChar char="•"/>
            </a:pPr>
            <a:r>
              <a:rPr lang="en-US" dirty="0"/>
              <a:t>When staff must be restricted from working with or around </a:t>
            </a:r>
            <a:r>
              <a:rPr lang="en-US" dirty="0" smtClean="0"/>
              <a:t>food or </a:t>
            </a:r>
            <a:r>
              <a:rPr lang="en-US" dirty="0"/>
              <a:t>excluded from working in the operation</a:t>
            </a:r>
          </a:p>
          <a:p>
            <a:pPr lvl="1" eaLnBrk="1" hangingPunct="1">
              <a:buFont typeface="Arial" charset="0"/>
              <a:buChar char="•"/>
            </a:pPr>
            <a:r>
              <a:rPr lang="en-US" dirty="0"/>
              <a:t>How sick customers will be quickly removed from the operation</a:t>
            </a:r>
          </a:p>
          <a:p>
            <a:pPr lvl="1" eaLnBrk="1" hangingPunct="1">
              <a:buFont typeface="Arial" charset="0"/>
              <a:buChar char="•"/>
            </a:pPr>
            <a:r>
              <a:rPr lang="en-US" dirty="0"/>
              <a:t>How the cleaning plan will be implemented</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372821-F8EE-4A4C-BEAE-5199A9B1B6B1}" type="slidenum">
              <a:rPr lang="en-US" sz="1200" b="0">
                <a:solidFill>
                  <a:prstClr val="black"/>
                </a:solidFill>
              </a:rPr>
              <a:pPr eaLnBrk="1" hangingPunct="1">
                <a:defRPr/>
              </a:pPr>
              <a:t>13</a:t>
            </a:fld>
            <a:endParaRPr lang="en-US" sz="1200" b="0" dirty="0">
              <a:solidFill>
                <a:prstClr val="black"/>
              </a:solidFill>
            </a:endParaRPr>
          </a:p>
        </p:txBody>
      </p:sp>
      <p:sp>
        <p:nvSpPr>
          <p:cNvPr id="572419"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4025"/>
            <a:ext cx="5486711" cy="4114488"/>
          </a:xfrm>
        </p:spPr>
        <p:txBody>
          <a:bodyPr/>
          <a:lstStyle/>
          <a:p>
            <a:pPr>
              <a:defRPr/>
            </a:pPr>
            <a:r>
              <a:rPr lang="en-US" b="1" dirty="0" smtClean="0">
                <a:ea typeface="+mn-ea"/>
                <a:cs typeface="+mn-cs"/>
              </a:rPr>
              <a:t>Instructor Notes</a:t>
            </a:r>
          </a:p>
          <a:p>
            <a:pPr marL="112163" indent="-112163">
              <a:buFontTx/>
              <a:buChar char="•"/>
              <a:defRPr/>
            </a:pPr>
            <a:r>
              <a:rPr lang="en-US" dirty="0" smtClean="0">
                <a:ea typeface="+mn-ea"/>
                <a:cs typeface="+mn-cs"/>
              </a:rPr>
              <a:t>When storing cleaning tools, consider the following:</a:t>
            </a:r>
          </a:p>
          <a:p>
            <a:pPr marL="336488" lvl="1" indent="-112163">
              <a:buFontTx/>
              <a:buChar char="•"/>
              <a:defRPr/>
            </a:pPr>
            <a:r>
              <a:rPr lang="en-US" dirty="0" smtClean="0">
                <a:ea typeface="+mn-ea"/>
              </a:rPr>
              <a:t>Air-dry towels overnight</a:t>
            </a:r>
          </a:p>
          <a:p>
            <a:pPr marL="336488" lvl="1" indent="-112163">
              <a:buFontTx/>
              <a:buChar char="•"/>
              <a:defRPr/>
            </a:pPr>
            <a:r>
              <a:rPr lang="en-US" dirty="0" smtClean="0">
                <a:ea typeface="+mn-ea"/>
              </a:rPr>
              <a:t>Hang mops, brooms, and brushes on hooks to air-dry</a:t>
            </a:r>
          </a:p>
          <a:p>
            <a:pPr marL="336488" lvl="1" indent="-112163">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All surfaces must be cleaned and rinsed. However, only surfaces that touch food must be cleaned and sanitized.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All surfaces that touch food must be cleaned and sanitized.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These items would not have to be cleaned and sanitized until four hours of constant use.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These items would need to be cleaned and sanitized after they are used and before the food handler starts working with a different type of food, such as the fish.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1FE41A-DD89-214A-9D48-47F8E3CAC923}" type="slidenum">
              <a:rPr lang="en-US" sz="1200" b="0">
                <a:solidFill>
                  <a:prstClr val="black"/>
                </a:solidFill>
              </a:rPr>
              <a:pPr eaLnBrk="1" hangingPunct="1">
                <a:defRPr/>
              </a:pPr>
              <a:t>2</a:t>
            </a:fld>
            <a:endParaRPr lang="en-US" sz="1200" b="0" dirty="0">
              <a:solidFill>
                <a:prstClr val="black"/>
              </a:solidFill>
            </a:endParaRPr>
          </a:p>
        </p:txBody>
      </p:sp>
      <p:sp>
        <p:nvSpPr>
          <p:cNvPr id="55398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20</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The</a:t>
            </a:r>
            <a:r>
              <a:rPr lang="en-US" baseline="0" dirty="0" smtClean="0"/>
              <a:t> items must be soaked for at least 30 seconds</a:t>
            </a:r>
            <a:r>
              <a:rPr lang="en-US" dirty="0" smtClean="0"/>
              <a:t>.</a:t>
            </a:r>
            <a:endParaRPr lang="en-US" i="1" dirty="0" smtClean="0"/>
          </a:p>
          <a:p>
            <a:pPr marL="112163" indent="-112163"/>
            <a:endParaRPr lang="en-US" dirty="0" smtClean="0"/>
          </a:p>
          <a:p>
            <a:pPr marL="112163" indent="-112163">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22</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Several</a:t>
            </a:r>
            <a:r>
              <a:rPr lang="en-US" baseline="0" dirty="0" smtClean="0"/>
              <a:t> </a:t>
            </a:r>
            <a:r>
              <a:rPr lang="en-US" dirty="0" smtClean="0"/>
              <a:t>factors influence the effectiveness of chemical sanitizers.</a:t>
            </a:r>
            <a:r>
              <a:rPr lang="en-US" baseline="0" dirty="0" smtClean="0"/>
              <a:t> </a:t>
            </a:r>
            <a:r>
              <a:rPr lang="en-US" dirty="0" smtClean="0"/>
              <a:t>The most critical include concentration, temperature, contact time,</a:t>
            </a:r>
            <a:r>
              <a:rPr lang="en-US" baseline="0" dirty="0" smtClean="0"/>
              <a:t> </a:t>
            </a:r>
            <a:r>
              <a:rPr lang="en-US" dirty="0" smtClean="0"/>
              <a:t>water hardness, and pH.</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Glasses and cups must be stored upside down on a clean and sanitized shelf or rack.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3</a:t>
            </a:fld>
            <a:endParaRPr lang="en-US" dirty="0"/>
          </a:p>
        </p:txBody>
      </p:sp>
    </p:spTree>
    <p:extLst>
      <p:ext uri="{BB962C8B-B14F-4D97-AF65-F5344CB8AC3E}">
        <p14:creationId xmlns:p14="http://schemas.microsoft.com/office/powerpoint/2010/main" xmlns="" val="299355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9E40C4-7859-514A-8DDE-312668C68ACE}" type="slidenum">
              <a:rPr lang="en-US" sz="1200" b="0">
                <a:solidFill>
                  <a:prstClr val="black"/>
                </a:solidFill>
              </a:rPr>
              <a:pPr eaLnBrk="1" hangingPunct="1">
                <a:defRPr/>
              </a:pPr>
              <a:t>4</a:t>
            </a:fld>
            <a:endParaRPr lang="en-US" sz="1200" b="0" dirty="0">
              <a:solidFill>
                <a:prstClr val="black"/>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57250" y="4395555"/>
            <a:ext cx="5028579" cy="4223790"/>
          </a:xfrm>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12163" indent="-112163">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326563-040B-0B4C-BC93-F8EA2F40934E}" type="slidenum">
              <a:rPr lang="en-US" sz="1200" b="0">
                <a:solidFill>
                  <a:prstClr val="black"/>
                </a:solidFill>
              </a:rPr>
              <a:pPr eaLnBrk="1" hangingPunct="1">
                <a:defRPr/>
              </a:pPr>
              <a:t>5</a:t>
            </a:fld>
            <a:endParaRPr lang="en-US" sz="1200" b="0" dirty="0">
              <a:solidFill>
                <a:prstClr val="black"/>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49485" y="4347148"/>
            <a:ext cx="5486711" cy="4114488"/>
          </a:xfrm>
        </p:spPr>
        <p:txBody>
          <a:bodyPr/>
          <a:lstStyle/>
          <a:p>
            <a:pPr>
              <a:defRPr/>
            </a:pPr>
            <a:r>
              <a:rPr lang="en-US" b="1" dirty="0"/>
              <a:t>Instructor Notes</a:t>
            </a:r>
          </a:p>
          <a:p>
            <a:pPr marL="168244" indent="-168244">
              <a:buFont typeface="Arial" pitchFamily="34" charset="0"/>
              <a:buChar char="•"/>
              <a:defRPr/>
            </a:pPr>
            <a:r>
              <a:rPr lang="en-US" dirty="0"/>
              <a:t>Equipment manufacturers will usually provide instructions for cleaning and sanitizing stationary equipment, such as a slicer. </a:t>
            </a:r>
          </a:p>
          <a:p>
            <a:pPr marL="168244" indent="-168244">
              <a:buFont typeface="Arial" pitchFamily="34" charset="0"/>
              <a:buChar char="•"/>
              <a:defRPr/>
            </a:pPr>
            <a:r>
              <a:rPr lang="en-US" dirty="0"/>
              <a:t>Unplug the equipment. </a:t>
            </a:r>
          </a:p>
          <a:p>
            <a:pPr marL="168244" indent="-168244">
              <a:buFont typeface="Arial" pitchFamily="34" charset="0"/>
              <a:buChar char="•"/>
              <a:defRPr/>
            </a:pPr>
            <a:r>
              <a:rPr lang="en-US" dirty="0"/>
              <a:t>Take the removable parts off the equipment. Wash, rinse, and sanitize them by hand. You can also run the parts through a dishwasher if allowed.</a:t>
            </a:r>
          </a:p>
          <a:p>
            <a:pPr marL="168244" indent="-168244">
              <a:buFont typeface="Arial" pitchFamily="34" charset="0"/>
              <a:buChar char="•"/>
              <a:defRPr/>
            </a:pPr>
            <a:r>
              <a:rPr lang="en-US" dirty="0"/>
              <a:t>Scrape or remove food from the equipment surfaces.</a:t>
            </a:r>
          </a:p>
          <a:p>
            <a:pPr marL="168244" indent="-168244">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6</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5" y="4344025"/>
            <a:ext cx="5486711" cy="4114488"/>
          </a:xfrm>
        </p:spPr>
        <p:txBody>
          <a:bodyPr/>
          <a:lstStyle/>
          <a:p>
            <a:pPr>
              <a:defRPr/>
            </a:pPr>
            <a:r>
              <a:rPr lang="en-US" b="1" dirty="0" smtClean="0"/>
              <a:t>Instructor Notes</a:t>
            </a:r>
          </a:p>
          <a:p>
            <a:pPr marL="168244" indent="-168244">
              <a:buFont typeface="Arial" pitchFamily="34" charset="0"/>
              <a:buChar char="•"/>
              <a:defRPr/>
            </a:pPr>
            <a:r>
              <a:rPr lang="en-US" dirty="0" smtClean="0"/>
              <a:t>Rinse </a:t>
            </a:r>
            <a:r>
              <a:rPr lang="en-US" dirty="0"/>
              <a:t>the equipment surfaces with clean water. Use a cloth towel or other correct tool.</a:t>
            </a:r>
          </a:p>
          <a:p>
            <a:pPr marL="168244" indent="-168244">
              <a:buFont typeface="Arial" pitchFamily="34" charset="0"/>
              <a:buChar char="•"/>
              <a:defRPr/>
            </a:pPr>
            <a:r>
              <a:rPr lang="en-US" dirty="0"/>
              <a:t>Sanitize the equipment surfaces. The food handler in the photo </a:t>
            </a:r>
            <a:r>
              <a:rPr lang="en-US" dirty="0" smtClean="0"/>
              <a:t>is </a:t>
            </a:r>
            <a:r>
              <a:rPr lang="en-US" dirty="0"/>
              <a:t>sanitizing the surfaces of a slicer. Make sure the sanitizer comes in contact with each surface. The concentration of the sanitizer must meet requirements.</a:t>
            </a:r>
          </a:p>
          <a:p>
            <a:pPr marL="168244" indent="-168244">
              <a:buFont typeface="Arial" pitchFamily="34" charset="0"/>
              <a:buChar char="•"/>
              <a:defRPr/>
            </a:pPr>
            <a:r>
              <a:rPr lang="en-US" dirty="0"/>
              <a:t>Allow all surfaces to air-dry. </a:t>
            </a:r>
          </a:p>
          <a:p>
            <a:pPr marL="168244" indent="-168244">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5C36B-572E-4F41-AABF-3F7DE1CFC76B}" type="slidenum">
              <a:rPr lang="en-US" sz="1200" b="0">
                <a:solidFill>
                  <a:prstClr val="black"/>
                </a:solidFill>
              </a:rPr>
              <a:pPr eaLnBrk="1" hangingPunct="1">
                <a:defRPr/>
              </a:pPr>
              <a:t>7</a:t>
            </a:fld>
            <a:endParaRPr lang="en-US" sz="1200" b="0" dirty="0">
              <a:solidFill>
                <a:prstClr val="black"/>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Some </a:t>
            </a:r>
            <a:r>
              <a:rPr lang="en-US" dirty="0"/>
              <a:t>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EBA1611-5321-D243-88F0-6DEC70DDF319}" type="slidenum">
              <a:rPr lang="en-US" sz="1200" b="0">
                <a:solidFill>
                  <a:prstClr val="black"/>
                </a:solidFill>
              </a:rPr>
              <a:pPr eaLnBrk="1" hangingPunct="1">
                <a:defRPr/>
              </a:pPr>
              <a:t>8</a:t>
            </a:fld>
            <a:endParaRPr lang="en-US" sz="1200" b="0" dirty="0">
              <a:solidFill>
                <a:prstClr val="black"/>
              </a:solidFill>
            </a:endParaRPr>
          </a:p>
        </p:txBody>
      </p:sp>
      <p:sp>
        <p:nvSpPr>
          <p:cNvPr id="56320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Instructor</a:t>
            </a:r>
            <a:r>
              <a:rPr lang="en-US" b="1" baseline="0" dirty="0" smtClean="0"/>
              <a:t> Notes:</a:t>
            </a:r>
            <a:endParaRPr lang="en-US" b="1" dirty="0" smtClean="0">
              <a:latin typeface="Times New Roman" charset="0"/>
              <a:cs typeface="+mn-cs"/>
            </a:endParaRPr>
          </a:p>
          <a:p>
            <a:pPr eaLnBrk="1" hangingPunct="1">
              <a:buFont typeface="Arial" charset="0"/>
              <a:buChar char="•"/>
            </a:pPr>
            <a:r>
              <a:rPr lang="en-US" dirty="0" smtClean="0"/>
              <a:t> </a:t>
            </a:r>
            <a:r>
              <a:rPr lang="en-US" sz="1200" kern="1200" dirty="0" smtClean="0">
                <a:solidFill>
                  <a:schemeClr val="tx1"/>
                </a:solidFill>
                <a:effectLst/>
                <a:latin typeface="+mn-lt"/>
                <a:ea typeface="+mn-ea"/>
                <a:cs typeface="+mn-cs"/>
              </a:rPr>
              <a:t>Operations using high-temperature dishwashing machines must provide staff with an easy and quick way to measure the surface temperatures of items being sanitized. </a:t>
            </a:r>
          </a:p>
          <a:p>
            <a:pPr eaLnBrk="1" hangingPunct="1">
              <a:buFont typeface="Arial" charset="0"/>
              <a:buChar char="•"/>
            </a:pPr>
            <a:r>
              <a:rPr lang="en-US" sz="1200" kern="1200" dirty="0" smtClean="0">
                <a:solidFill>
                  <a:schemeClr val="tx1"/>
                </a:solidFill>
                <a:effectLst/>
                <a:latin typeface="+mn-lt"/>
                <a:ea typeface="+mn-ea"/>
                <a:cs typeface="+mn-cs"/>
              </a:rPr>
              <a:t> The method used must provide an irreversible record of the highest temperature reached during the sanitizing rinse. This ensures that the dishwasher can reach correct sanitizing temperatures during operation.</a:t>
            </a:r>
          </a:p>
          <a:p>
            <a:pPr eaLnBrk="1" hangingPunct="1">
              <a:buFont typeface="Arial" charset="0"/>
              <a:buChar char="•"/>
            </a:pPr>
            <a:r>
              <a:rPr lang="en-US" sz="1200" kern="1200" dirty="0" smtClean="0">
                <a:solidFill>
                  <a:schemeClr val="tx1"/>
                </a:solidFill>
                <a:effectLst/>
                <a:latin typeface="+mn-lt"/>
                <a:ea typeface="+mn-ea"/>
                <a:cs typeface="+mn-cs"/>
              </a:rPr>
              <a:t> Maximum registering thermometers or heat sensitive tape are good tools for checking temperatures.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pPr/>
              <a:t>9</a:t>
            </a:fld>
            <a:endParaRPr lang="en-US" dirty="0"/>
          </a:p>
        </p:txBody>
      </p:sp>
    </p:spTree>
    <p:extLst>
      <p:ext uri="{BB962C8B-B14F-4D97-AF65-F5344CB8AC3E}">
        <p14:creationId xmlns:p14="http://schemas.microsoft.com/office/powerpoint/2010/main" xmlns="" val="3029565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187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a:t>
            </a:r>
            <a:r>
              <a:rPr lang="en-US" dirty="0" smtClean="0">
                <a:latin typeface="Arial Narrow" charset="0"/>
              </a:rPr>
              <a:t>sick</a:t>
            </a:r>
          </a:p>
          <a:p>
            <a:pPr lvl="1" eaLnBrk="1" hangingPunct="1">
              <a:defRPr/>
            </a:pPr>
            <a:r>
              <a:rPr lang="en-US" dirty="0" smtClean="0">
                <a:solidFill>
                  <a:schemeClr val="tx1"/>
                </a:solidFill>
                <a:latin typeface="Arial Narrow"/>
                <a:cs typeface="Arial Narrow"/>
              </a:rPr>
              <a:t>Check </a:t>
            </a:r>
            <a:r>
              <a:rPr lang="en-US" dirty="0">
                <a:solidFill>
                  <a:schemeClr val="tx1"/>
                </a:solidFill>
                <a:latin typeface="Arial Narrow"/>
                <a:cs typeface="Arial Narrow"/>
              </a:rPr>
              <a:t>with your local regulatory authority regarding requirements for cleaning up vomit and diarrhea. A written cleanup plan may be required. </a:t>
            </a:r>
          </a:p>
          <a:p>
            <a:pPr marL="0" lvl="1" indent="0" eaLnBrk="1" hangingPunct="1">
              <a:buNone/>
              <a:defRPr/>
            </a:pP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Cleaning and Sanitizing in the Operation</a:t>
            </a:r>
            <a:endParaRPr lang="en-US" dirty="0">
              <a:latin typeface="Arial Narrow" charset="0"/>
              <a:cs typeface="+mj-cs"/>
            </a:endParaRPr>
          </a:p>
        </p:txBody>
      </p:sp>
    </p:spTree>
    <p:extLst>
      <p:ext uri="{BB962C8B-B14F-4D97-AF65-F5344CB8AC3E}">
        <p14:creationId xmlns:p14="http://schemas.microsoft.com/office/powerpoint/2010/main" xmlns="" val="686611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xmlns="" val="299606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rPr>
              <a:t>Consider the following when developing a plan for cleaning up vomit and </a:t>
            </a:r>
            <a:r>
              <a:rPr lang="en-US" dirty="0" smtClean="0">
                <a:latin typeface="Arial Narrow" charset="0"/>
              </a:rPr>
              <a:t>diarrhea</a:t>
            </a:r>
            <a:r>
              <a:rPr lang="en-US" dirty="0">
                <a:latin typeface="Arial Narrow" charset="0"/>
                <a:cs typeface="+mn-cs"/>
              </a:rPr>
              <a:t>:</a:t>
            </a:r>
            <a:endParaRPr lang="en-US" sz="1800" i="1" dirty="0" smtClean="0">
              <a:latin typeface="Arial Narrow" charset="0"/>
              <a:cs typeface="+mn-cs"/>
            </a:endParaRPr>
          </a:p>
          <a:p>
            <a:pPr lvl="1" eaLnBrk="1" hangingPunct="1">
              <a:defRPr/>
            </a:pPr>
            <a:r>
              <a:rPr lang="en-US" dirty="0" smtClean="0">
                <a:latin typeface="Arial Narrow" charset="0"/>
              </a:rPr>
              <a:t>How staff will be notified of the correct procedures for containing, cleaning, and disinfecting these substances</a:t>
            </a:r>
          </a:p>
          <a:p>
            <a:pPr lvl="1" eaLnBrk="1" hangingPunct="1">
              <a:defRPr/>
            </a:pPr>
            <a:r>
              <a:rPr lang="en-US" dirty="0" smtClean="0">
                <a:latin typeface="Arial Narrow" charset="0"/>
              </a:rPr>
              <a:t>How </a:t>
            </a:r>
            <a:r>
              <a:rPr lang="en-US" dirty="0">
                <a:latin typeface="Arial Narrow" charset="0"/>
              </a:rPr>
              <a:t>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xmlns="" val="205105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xmlns="" val="371218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4148134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2052638"/>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xmlns="" val="154567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87363" y="2044124"/>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xmlns="" val="31385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are the steps for cleaning and sanitizing a prep table?</a:t>
            </a:r>
            <a:endParaRPr lang="en-US" dirty="0">
              <a:latin typeface="Arial Narrow" charset="0"/>
              <a:cs typeface="+mn-cs"/>
            </a:endParaRPr>
          </a:p>
          <a:p>
            <a:pPr marL="457200" lvl="1" indent="-457200">
              <a:buFont typeface="+mj-lt"/>
              <a:buAutoNum type="arabicPeriod"/>
            </a:pPr>
            <a:r>
              <a:rPr lang="en-US" dirty="0" smtClean="0">
                <a:latin typeface="Arial Narrow" charset="0"/>
              </a:rPr>
              <a:t>Scrape or remove food from the surface</a:t>
            </a:r>
            <a:endParaRPr lang="en-US" sz="2800" dirty="0"/>
          </a:p>
          <a:p>
            <a:pPr marL="457200" lvl="1" indent="-457200">
              <a:buFont typeface="+mj-lt"/>
              <a:buAutoNum type="arabicPeriod"/>
            </a:pPr>
            <a:r>
              <a:rPr lang="en-US" dirty="0" smtClean="0">
                <a:latin typeface="Arial Narrow" charset="0"/>
              </a:rPr>
              <a:t>Wash the surface</a:t>
            </a:r>
          </a:p>
          <a:p>
            <a:pPr marL="457200" lvl="1" indent="-457200">
              <a:buFont typeface="+mj-lt"/>
              <a:buAutoNum type="arabicPeriod"/>
            </a:pPr>
            <a:r>
              <a:rPr lang="en-US" dirty="0" smtClean="0">
                <a:latin typeface="Arial Narrow" charset="0"/>
              </a:rPr>
              <a:t>Rinse the surface</a:t>
            </a:r>
          </a:p>
          <a:p>
            <a:pPr marL="457200" lvl="1" indent="-457200">
              <a:buFont typeface="+mj-lt"/>
              <a:buAutoNum type="arabicPeriod"/>
            </a:pPr>
            <a:r>
              <a:rPr lang="en-US" dirty="0" smtClean="0">
                <a:latin typeface="Arial Narrow" charset="0"/>
              </a:rPr>
              <a:t>Sanitize the surface</a:t>
            </a:r>
          </a:p>
          <a:p>
            <a:pPr marL="457200" lvl="1" indent="-457200">
              <a:buFont typeface="+mj-lt"/>
              <a:buAutoNum type="arabicPeriod"/>
            </a:pPr>
            <a:r>
              <a:rPr lang="en-US" dirty="0" smtClean="0">
                <a:latin typeface="Arial Narrow" charset="0"/>
              </a:rPr>
              <a:t>Allow the surface to air-dry</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Tree>
    <p:extLst>
      <p:ext uri="{BB962C8B-B14F-4D97-AF65-F5344CB8AC3E}">
        <p14:creationId xmlns:p14="http://schemas.microsoft.com/office/powerpoint/2010/main" xmlns="" val="1684674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Jorge has used the same knife and cutting board to prep tomatoes for over an hour.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xmlns="" val="1918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Bob finished trimming a roast and wants to use the same knife and cutting board to prep fish.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xmlns="" val="39915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graphicFrame>
        <p:nvGraphicFramePr>
          <p:cNvPr id="7" name="Group 3"/>
          <p:cNvGraphicFramePr>
            <a:graphicFrameLocks/>
          </p:cNvGraphicFramePr>
          <p:nvPr>
            <p:extLst>
              <p:ext uri="{D42A27DB-BD31-4B8C-83A1-F6EECF244321}">
                <p14:modId xmlns:p14="http://schemas.microsoft.com/office/powerpoint/2010/main" xmlns="" val="2683067298"/>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422898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two methods can be used to sanitize surfaces?</a:t>
            </a:r>
            <a:endParaRPr lang="en-US" dirty="0">
              <a:latin typeface="Arial Narrow" charset="0"/>
              <a:cs typeface="+mn-cs"/>
            </a:endParaRPr>
          </a:p>
          <a:p>
            <a:pPr marL="457200" lvl="1" indent="-457200">
              <a:buFont typeface="+mj-lt"/>
              <a:buAutoNum type="arabicPeriod"/>
            </a:pPr>
            <a:r>
              <a:rPr lang="en-US" dirty="0" smtClean="0">
                <a:latin typeface="Arial Narrow" charset="0"/>
              </a:rPr>
              <a:t>Heat sanitizing</a:t>
            </a:r>
            <a:endParaRPr lang="en-US" sz="2800" dirty="0"/>
          </a:p>
          <a:p>
            <a:pPr marL="457200" lvl="1" indent="-457200">
              <a:buFont typeface="+mj-lt"/>
              <a:buAutoNum type="arabicPeriod"/>
            </a:pPr>
            <a:r>
              <a:rPr lang="en-US" dirty="0" smtClean="0">
                <a:latin typeface="Arial Narrow" charset="0"/>
              </a:rPr>
              <a:t>Chemical sanitizing</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Tree>
    <p:extLst>
      <p:ext uri="{BB962C8B-B14F-4D97-AF65-F5344CB8AC3E}">
        <p14:creationId xmlns:p14="http://schemas.microsoft.com/office/powerpoint/2010/main" xmlns="" val="26651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temperature must the water be when using heat sanitizing?</a:t>
            </a:r>
            <a:endParaRPr lang="en-US" dirty="0">
              <a:latin typeface="Arial Narrow" charset="0"/>
              <a:cs typeface="+mn-cs"/>
            </a:endParaRPr>
          </a:p>
          <a:p>
            <a:pPr lvl="1"/>
            <a:r>
              <a:rPr lang="en-US" dirty="0" smtClean="0">
                <a:latin typeface="Arial Narrow" charset="0"/>
              </a:rPr>
              <a:t>At least </a:t>
            </a:r>
            <a:r>
              <a:rPr lang="en-US" dirty="0">
                <a:latin typeface="Arial Narrow" charset="0"/>
              </a:rPr>
              <a:t>171ºF </a:t>
            </a:r>
            <a:r>
              <a:rPr lang="en-US" dirty="0" smtClean="0">
                <a:latin typeface="Arial Narrow" charset="0"/>
              </a:rPr>
              <a:t>(77ºC)</a:t>
            </a:r>
            <a:endParaRPr lang="en-US" sz="2800" dirty="0"/>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Tree>
    <p:extLst>
      <p:ext uri="{BB962C8B-B14F-4D97-AF65-F5344CB8AC3E}">
        <p14:creationId xmlns:p14="http://schemas.microsoft.com/office/powerpoint/2010/main" xmlns="" val="2225319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factors influence the effectiveness of a sanitizer?</a:t>
            </a:r>
            <a:endParaRPr lang="en-US" dirty="0">
              <a:latin typeface="Arial Narrow" charset="0"/>
              <a:cs typeface="+mn-cs"/>
            </a:endParaRPr>
          </a:p>
          <a:p>
            <a:pPr lvl="1"/>
            <a:r>
              <a:rPr lang="en-US" dirty="0" smtClean="0">
                <a:latin typeface="Arial Narrow" charset="0"/>
              </a:rPr>
              <a:t>Concentration</a:t>
            </a:r>
            <a:endParaRPr lang="en-US" dirty="0">
              <a:latin typeface="Arial Narrow" charset="0"/>
            </a:endParaRPr>
          </a:p>
          <a:p>
            <a:pPr lvl="1"/>
            <a:r>
              <a:rPr lang="en-US" dirty="0">
                <a:latin typeface="Arial Narrow" charset="0"/>
              </a:rPr>
              <a:t>Water </a:t>
            </a:r>
            <a:r>
              <a:rPr lang="en-US" dirty="0" smtClean="0">
                <a:latin typeface="Arial Narrow" charset="0"/>
              </a:rPr>
              <a:t>temperature</a:t>
            </a:r>
          </a:p>
          <a:p>
            <a:pPr lvl="1"/>
            <a:r>
              <a:rPr lang="en-US" dirty="0" smtClean="0">
                <a:latin typeface="Arial Narrow" charset="0"/>
              </a:rPr>
              <a:t>Contact time</a:t>
            </a:r>
          </a:p>
          <a:p>
            <a:pPr lvl="1"/>
            <a:r>
              <a:rPr lang="en-US" dirty="0" smtClean="0">
                <a:latin typeface="Arial Narrow" charset="0"/>
              </a:rPr>
              <a:t>Water hardness</a:t>
            </a:r>
          </a:p>
          <a:p>
            <a:pPr lvl="1"/>
            <a:r>
              <a:rPr lang="en-US" dirty="0" smtClean="0">
                <a:latin typeface="Arial Narrow" charset="0"/>
              </a:rPr>
              <a:t>Water pH</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Tree>
    <p:extLst>
      <p:ext uri="{BB962C8B-B14F-4D97-AF65-F5344CB8AC3E}">
        <p14:creationId xmlns:p14="http://schemas.microsoft.com/office/powerpoint/2010/main" xmlns="" val="127216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should the temperature be for the final sanitizing rinse in a dishwashing machine?</a:t>
            </a:r>
            <a:endParaRPr lang="en-US" dirty="0">
              <a:latin typeface="Arial Narrow" charset="0"/>
              <a:cs typeface="+mn-cs"/>
            </a:endParaRPr>
          </a:p>
          <a:p>
            <a:pPr lvl="1"/>
            <a:r>
              <a:rPr lang="en-US" dirty="0" smtClean="0">
                <a:latin typeface="Arial Narrow" charset="0"/>
              </a:rPr>
              <a:t>At least </a:t>
            </a:r>
            <a:r>
              <a:rPr lang="en-US" dirty="0">
                <a:latin typeface="Arial Narrow" charset="0"/>
              </a:rPr>
              <a:t>180ºF </a:t>
            </a:r>
            <a:r>
              <a:rPr lang="en-US" dirty="0" smtClean="0">
                <a:latin typeface="Arial Narrow" charset="0"/>
              </a:rPr>
              <a:t>(82ºC)</a:t>
            </a:r>
          </a:p>
          <a:p>
            <a:pPr lvl="1"/>
            <a:r>
              <a:rPr lang="en-US" dirty="0" smtClean="0">
                <a:latin typeface="Arial Narrow" charset="0"/>
              </a:rPr>
              <a:t>At least </a:t>
            </a:r>
            <a:r>
              <a:rPr lang="en-US" dirty="0">
                <a:latin typeface="Arial Narrow" charset="0"/>
              </a:rPr>
              <a:t>165ºF (</a:t>
            </a:r>
            <a:r>
              <a:rPr lang="en-US" dirty="0" smtClean="0">
                <a:latin typeface="Arial Narrow" charset="0"/>
              </a:rPr>
              <a:t>74ºC) </a:t>
            </a:r>
            <a:r>
              <a:rPr lang="en-US" dirty="0">
                <a:latin typeface="Arial Narrow" charset="0"/>
              </a:rPr>
              <a:t>for stationary rack single-temperature machines</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Tree>
    <p:extLst>
      <p:ext uri="{BB962C8B-B14F-4D97-AF65-F5344CB8AC3E}">
        <p14:creationId xmlns:p14="http://schemas.microsoft.com/office/powerpoint/2010/main" xmlns="" val="120234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Are these stored correctly?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xmlns="" val="11189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How should chemicals be stored?</a:t>
            </a:r>
            <a:endParaRPr lang="en-US" dirty="0">
              <a:latin typeface="Arial Narrow" charset="0"/>
              <a:cs typeface="+mn-cs"/>
            </a:endParaRPr>
          </a:p>
          <a:p>
            <a:pPr lvl="1"/>
            <a:r>
              <a:rPr lang="en-US" dirty="0" smtClean="0">
                <a:latin typeface="Arial Narrow" charset="0"/>
              </a:rPr>
              <a:t>In their original containers</a:t>
            </a:r>
          </a:p>
          <a:p>
            <a:pPr lvl="1"/>
            <a:r>
              <a:rPr lang="en-US" dirty="0" smtClean="0">
                <a:latin typeface="Arial Narrow" charset="0"/>
              </a:rPr>
              <a:t>Away from food and prep areas</a:t>
            </a:r>
          </a:p>
          <a:p>
            <a:pPr lvl="1"/>
            <a:r>
              <a:rPr lang="en-US" dirty="0" smtClean="0">
                <a:latin typeface="Arial Narrow" charset="0"/>
              </a:rPr>
              <a:t>Separated by spacing or partitioning</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Tree>
    <p:extLst>
      <p:ext uri="{BB962C8B-B14F-4D97-AF65-F5344CB8AC3E}">
        <p14:creationId xmlns:p14="http://schemas.microsoft.com/office/powerpoint/2010/main" xmlns="" val="5939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xmlns="" val="279661452"/>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spTree>
    <p:extLst>
      <p:ext uri="{BB962C8B-B14F-4D97-AF65-F5344CB8AC3E}">
        <p14:creationId xmlns:p14="http://schemas.microsoft.com/office/powerpoint/2010/main" xmlns="" val="3974213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30000"/>
              </a:spcBef>
              <a:spcAft>
                <a:spcPct val="0"/>
              </a:spcAft>
              <a:defRPr/>
            </a:pPr>
            <a:r>
              <a:rPr lang="en-US" sz="2400" dirty="0" smtClean="0">
                <a:solidFill>
                  <a:srgbClr val="005CAB"/>
                </a:solidFill>
                <a:latin typeface="Arial Narrow"/>
              </a:rPr>
              <a:t>How to clean and sanitize:</a:t>
            </a:r>
            <a:r>
              <a:rPr lang="en-US" sz="2400" dirty="0" smtClean="0">
                <a:solidFill>
                  <a:srgbClr val="000000"/>
                </a:solidFill>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a:defRPr/>
            </a:pPr>
            <a:r>
              <a:rPr lang="en-US" sz="1800" spc="-40" dirty="0" smtClean="0">
                <a:solidFill>
                  <a:srgbClr val="00AEEF"/>
                </a:solidFill>
                <a:latin typeface="Arial Narrow"/>
              </a:rPr>
              <a:t>Scrape or remove food bits from </a:t>
            </a:r>
            <a:br>
              <a:rPr lang="en-US" sz="1800" spc="-40" dirty="0" smtClean="0">
                <a:solidFill>
                  <a:srgbClr val="00AEEF"/>
                </a:solidFill>
                <a:latin typeface="Arial Narrow"/>
              </a:rPr>
            </a:br>
            <a:r>
              <a:rPr lang="en-US" sz="1800" spc="-40" dirty="0" smtClean="0">
                <a:solidFill>
                  <a:srgbClr val="00AEEF"/>
                </a:solidFill>
                <a:latin typeface="Arial Narrow"/>
              </a:rPr>
              <a:t>the surface </a:t>
            </a:r>
            <a:endParaRPr lang="en-US" sz="1800" spc="-40" dirty="0" smtClean="0">
              <a:solidFill>
                <a:srgbClr val="00AEEF"/>
              </a:solidFill>
              <a:latin typeface="Arial Narrow"/>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3"/>
              <a:defRPr/>
            </a:pPr>
            <a:r>
              <a:rPr lang="en-US" sz="1800" dirty="0" smtClean="0">
                <a:solidFill>
                  <a:srgbClr val="00AEEF"/>
                </a:solidFill>
                <a:latin typeface="Arial Narrow"/>
              </a:rPr>
              <a:t>Rinse the surface </a:t>
            </a:r>
            <a:endParaRPr lang="en-US" sz="1800" dirty="0" smtClean="0">
              <a:solidFill>
                <a:srgbClr val="00AEEF"/>
              </a:solidFill>
              <a:latin typeface="Arial Narrow"/>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4"/>
              <a:defRPr/>
            </a:pPr>
            <a:r>
              <a:rPr lang="en-US" sz="1800" dirty="0" smtClean="0">
                <a:solidFill>
                  <a:srgbClr val="00AEEF"/>
                </a:solidFill>
                <a:latin typeface="Arial Narrow"/>
              </a:rPr>
              <a:t>Sanitize the surface </a:t>
            </a:r>
            <a:endParaRPr lang="en-US" sz="1800" dirty="0" smtClean="0">
              <a:solidFill>
                <a:srgbClr val="00AEEF"/>
              </a:solidFill>
              <a:latin typeface="Arial Narrow"/>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5"/>
              <a:defRPr/>
            </a:pPr>
            <a:r>
              <a:rPr lang="en-US" sz="1800" dirty="0" smtClean="0">
                <a:solidFill>
                  <a:srgbClr val="00AEEF"/>
                </a:solidFill>
                <a:latin typeface="Arial Narrow"/>
              </a:rPr>
              <a:t>Allow the surface to air-dry</a:t>
            </a:r>
            <a:endParaRPr lang="en-US" sz="1800" dirty="0" smtClean="0">
              <a:solidFill>
                <a:srgbClr val="00AEEF"/>
              </a:solidFill>
              <a:latin typeface="Arial Narrow"/>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2"/>
              <a:defRPr/>
            </a:pPr>
            <a:r>
              <a:rPr lang="en-US" sz="1800" dirty="0" smtClean="0">
                <a:solidFill>
                  <a:srgbClr val="00AEEF"/>
                </a:solidFill>
                <a:latin typeface="Arial Narrow"/>
              </a:rPr>
              <a:t>Wash the surface </a:t>
            </a:r>
            <a:endParaRPr lang="en-US" sz="1800" dirty="0" smtClean="0">
              <a:solidFill>
                <a:srgbClr val="00AEEF"/>
              </a:solidFill>
              <a:latin typeface="Arial Narrow"/>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6868" y="2080975"/>
            <a:ext cx="1952487" cy="10237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2944" y="2080975"/>
            <a:ext cx="1952487" cy="10237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2788" y="2082675"/>
            <a:ext cx="1958975" cy="102029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95367" y="4253700"/>
            <a:ext cx="1952487" cy="102370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01441" y="4253700"/>
            <a:ext cx="1952487" cy="1023700"/>
          </a:xfrm>
          <a:prstGeom prst="rect">
            <a:avLst/>
          </a:prstGeom>
        </p:spPr>
      </p:pic>
    </p:spTree>
    <p:extLst>
      <p:ext uri="{BB962C8B-B14F-4D97-AF65-F5344CB8AC3E}">
        <p14:creationId xmlns:p14="http://schemas.microsoft.com/office/powerpoint/2010/main" xmlns="" val="937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xmlns="" val="246685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xmlns="" val="185149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Tree>
    <p:extLst>
      <p:ext uri="{BB962C8B-B14F-4D97-AF65-F5344CB8AC3E}">
        <p14:creationId xmlns:p14="http://schemas.microsoft.com/office/powerpoint/2010/main" xmlns="" val="174523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a:latin typeface="Arial Narrow" charset="0"/>
              </a:rPr>
              <a:t>ºF</a:t>
            </a:r>
            <a:r>
              <a:rPr lang="en-US" dirty="0" smtClean="0">
                <a:solidFill>
                  <a:schemeClr val="tx1"/>
                </a:solidFill>
                <a:latin typeface="Arial Narrow" charset="0"/>
              </a:rPr>
              <a:t> </a:t>
            </a:r>
            <a:r>
              <a:rPr lang="en-US" dirty="0">
                <a:solidFill>
                  <a:schemeClr val="tx1"/>
                </a:solidFill>
                <a:latin typeface="Arial Narrow" charset="0"/>
              </a:rPr>
              <a:t>(</a:t>
            </a:r>
            <a:r>
              <a:rPr lang="en-US" dirty="0" smtClean="0">
                <a:solidFill>
                  <a:schemeClr val="tx1"/>
                </a:solidFill>
                <a:latin typeface="Arial Narrow" charset="0"/>
              </a:rPr>
              <a:t>43</a:t>
            </a:r>
            <a:r>
              <a:rPr lang="en-US" dirty="0" smtClean="0">
                <a:latin typeface="Arial Narrow" charset="0"/>
              </a:rPr>
              <a:t>ºC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xmlns="" val="400810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Monitoring High Temperature Dishwashing </a:t>
            </a:r>
            <a:r>
              <a:rPr lang="en-US" dirty="0" smtClean="0"/>
              <a:t>Machines</a:t>
            </a:r>
            <a:endParaRPr lang="en-US" dirty="0"/>
          </a:p>
        </p:txBody>
      </p:sp>
      <p:sp>
        <p:nvSpPr>
          <p:cNvPr id="3" name="Content Placeholder 2"/>
          <p:cNvSpPr>
            <a:spLocks noGrp="1"/>
          </p:cNvSpPr>
          <p:nvPr>
            <p:ph idx="1"/>
          </p:nvPr>
        </p:nvSpPr>
        <p:spPr/>
        <p:txBody>
          <a:bodyPr/>
          <a:lstStyle/>
          <a:p>
            <a:pPr marL="0" lvl="1" indent="0">
              <a:buNone/>
            </a:pPr>
            <a:r>
              <a:rPr lang="en-US" sz="2400" b="1" dirty="0">
                <a:solidFill>
                  <a:srgbClr val="005CAB"/>
                </a:solidFill>
              </a:rPr>
              <a:t>When using high-temperature dishwashing machines, provide staff with tools to check the temperature of the items being sanitized.</a:t>
            </a:r>
          </a:p>
          <a:p>
            <a:pPr marL="0" lvl="1" indent="0">
              <a:buNone/>
            </a:pPr>
            <a:r>
              <a:rPr lang="en-US" sz="2400" b="1" dirty="0">
                <a:solidFill>
                  <a:srgbClr val="005CAB"/>
                </a:solidFill>
              </a:rPr>
              <a:t>Options include:</a:t>
            </a:r>
          </a:p>
          <a:p>
            <a:pPr lvl="1"/>
            <a:r>
              <a:rPr lang="en-US" dirty="0"/>
              <a:t>Maximum registering thermometers</a:t>
            </a:r>
          </a:p>
          <a:p>
            <a:pPr lvl="1"/>
            <a:r>
              <a:rPr lang="en-US" dirty="0"/>
              <a:t>Temperature sensitive tape</a:t>
            </a:r>
          </a:p>
          <a:p>
            <a:endParaRPr lang="en-US" dirty="0"/>
          </a:p>
        </p:txBody>
      </p:sp>
      <p:sp>
        <p:nvSpPr>
          <p:cNvPr id="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spTree>
    <p:extLst>
      <p:ext uri="{BB962C8B-B14F-4D97-AF65-F5344CB8AC3E}">
        <p14:creationId xmlns:p14="http://schemas.microsoft.com/office/powerpoint/2010/main" xmlns="" val="164304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2129</Words>
  <Application>Microsoft Office PowerPoint</Application>
  <PresentationFormat>On-screen Show (4:3)</PresentationFormat>
  <Paragraphs>273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3_SS5e_08_16hr</vt:lpstr>
      <vt:lpstr>Slide 1</vt:lpstr>
      <vt:lpstr>Guidelines for the Effective Use of Sanitizers</vt:lpstr>
      <vt:lpstr>Slide 3</vt:lpstr>
      <vt:lpstr>How and When to Clean and Sanitize</vt:lpstr>
      <vt:lpstr>How and When to Clean and Sanitize</vt:lpstr>
      <vt:lpstr>How and When to Clean and Sanitize</vt:lpstr>
      <vt:lpstr>How and When to Clean and Sanitize</vt:lpstr>
      <vt:lpstr>Manual Dishwashing</vt:lpstr>
      <vt:lpstr>Monitoring High Temperature Dishwashing Machines</vt:lpstr>
      <vt:lpstr>Cleaning and Sanitizing in the Operation</vt:lpstr>
      <vt:lpstr>Cleaning and Sanitizing in the Operation</vt:lpstr>
      <vt:lpstr>Cleaning and Sanitizing in the Operation</vt:lpstr>
      <vt:lpstr>Cleaning and Sanitizing in the Operation</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62</cp:revision>
  <cp:lastPrinted>2012-07-02T14:43:34Z</cp:lastPrinted>
  <dcterms:created xsi:type="dcterms:W3CDTF">2012-06-21T22:14:15Z</dcterms:created>
  <dcterms:modified xsi:type="dcterms:W3CDTF">2015-08-10T00:27:09Z</dcterms:modified>
</cp:coreProperties>
</file>