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59" r:id="rId2"/>
    <p:sldId id="460" r:id="rId3"/>
    <p:sldId id="461" r:id="rId4"/>
    <p:sldId id="462" r:id="rId5"/>
    <p:sldId id="463" r:id="rId6"/>
    <p:sldId id="464" r:id="rId7"/>
    <p:sldId id="465" r:id="rId8"/>
    <p:sldId id="466" r:id="rId9"/>
    <p:sldId id="467" r:id="rId10"/>
    <p:sldId id="468"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84" y="-72"/>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E3D5C4F-54B8-4E44-9471-9571B6E5A5AD}"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05F8C47-4B52-A84A-9A6B-906E7D21F017}" type="slidenum">
              <a:rPr lang="en-US" sz="1200" b="0">
                <a:solidFill>
                  <a:prstClr val="black"/>
                </a:solidFill>
              </a:rPr>
              <a:pPr eaLnBrk="1" hangingPunct="1">
                <a:defRPr/>
              </a:pPr>
              <a:t>10</a:t>
            </a:fld>
            <a:endParaRPr lang="en-US" sz="1200" b="0" dirty="0">
              <a:solidFill>
                <a:prstClr val="black"/>
              </a:solidFill>
            </a:endParaRPr>
          </a:p>
        </p:txBody>
      </p:sp>
      <p:sp>
        <p:nvSpPr>
          <p:cNvPr id="504835" name="Rectangle 2"/>
          <p:cNvSpPr>
            <a:spLocks noGrp="1" noRot="1" noChangeAspect="1" noChangeArrowheads="1" noTextEdit="1"/>
          </p:cNvSpPr>
          <p:nvPr>
            <p:ph type="sldImg"/>
          </p:nvPr>
        </p:nvSpPr>
        <p:spPr>
          <a:xfrm>
            <a:off x="1144588" y="685800"/>
            <a:ext cx="4572000" cy="3429000"/>
          </a:xfrm>
          <a:ln/>
        </p:spPr>
      </p:sp>
      <p:sp>
        <p:nvSpPr>
          <p:cNvPr id="504836" name="Rectangle 3"/>
          <p:cNvSpPr>
            <a:spLocks noGrp="1" noChangeArrowheads="1"/>
          </p:cNvSpPr>
          <p:nvPr>
            <p:ph type="body" idx="1"/>
          </p:nvPr>
        </p:nvSpPr>
        <p:spPr>
          <a:xfrm>
            <a:off x="857250" y="4392431"/>
            <a:ext cx="5485158" cy="422691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tabLst>
                <a:tab pos="280406"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tabLst>
                <a:tab pos="280406" algn="l"/>
              </a:tabLst>
              <a:defRPr/>
            </a:pPr>
            <a:r>
              <a:rPr lang="en-US" dirty="0">
                <a:latin typeface="Times New Roman" charset="0"/>
                <a:cs typeface="+mn-cs"/>
              </a:rPr>
              <a:t>In general terms, the HACCP principles can be broken into three </a:t>
            </a:r>
            <a:r>
              <a:rPr lang="en-US" dirty="0" smtClean="0">
                <a:latin typeface="Times New Roman" charset="0"/>
                <a:cs typeface="+mn-cs"/>
              </a:rPr>
              <a:t>groups:</a:t>
            </a:r>
            <a:endParaRPr lang="en-US" dirty="0">
              <a:latin typeface="Times New Roman" charset="0"/>
              <a:cs typeface="+mn-cs"/>
            </a:endParaRPr>
          </a:p>
          <a:p>
            <a:pPr marL="280406" lvl="1" indent="-168244">
              <a:buFontTx/>
              <a:buChar char="•"/>
              <a:tabLst>
                <a:tab pos="280406" algn="l"/>
              </a:tabLst>
              <a:defRPr/>
            </a:pPr>
            <a:r>
              <a:rPr lang="en-US" dirty="0">
                <a:latin typeface="Times New Roman" charset="0"/>
              </a:rPr>
              <a:t>Principles 1 and 2 help you identify and evaluate your hazards.</a:t>
            </a:r>
          </a:p>
          <a:p>
            <a:pPr marL="280406" lvl="1" indent="-168244">
              <a:buFontTx/>
              <a:buChar char="•"/>
              <a:tabLst>
                <a:tab pos="280406" algn="l"/>
              </a:tabLst>
              <a:defRPr/>
            </a:pPr>
            <a:r>
              <a:rPr lang="en-US" dirty="0">
                <a:latin typeface="Times New Roman" charset="0"/>
              </a:rPr>
              <a:t>Principles 3, 4, and 5 help you establish ways for controlling those hazards.</a:t>
            </a:r>
          </a:p>
          <a:p>
            <a:pPr marL="280406" lvl="1" indent="-168244">
              <a:buFontTx/>
              <a:buChar char="•"/>
              <a:tabLst>
                <a:tab pos="280406" algn="l"/>
              </a:tabLst>
              <a:defRPr/>
            </a:pPr>
            <a:r>
              <a:rPr lang="en-US" dirty="0">
                <a:latin typeface="Times New Roman" charset="0"/>
              </a:rPr>
              <a:t>Principles 6 and 7 help you maintain the HACCP plan and system and verify its effectiveness.</a:t>
            </a:r>
          </a:p>
          <a:p>
            <a:pPr>
              <a:tabLst>
                <a:tab pos="280406" algn="l"/>
              </a:tabLst>
              <a:defRPr/>
            </a:pPr>
            <a:endParaRPr lang="en-US" b="1"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charset="0"/>
                <a:ea typeface="ＭＳ Ｐゴシック" charset="0"/>
                <a:cs typeface="ＭＳ Ｐゴシック" charset="0"/>
              </a:rPr>
              <a:t>You are about to illustrate the seven HACCP principles using an analogy. This analogy helps students understand the HACCP principles by relating HACCP to a traffic accident story. As you present the next seven slides, read the instructor notes on the bottom of each slide to the class. The eighth slide will tie the whole analogy together. This is a proven technique for helping students understand the seven HACCP principles</a:t>
            </a:r>
            <a:r>
              <a:rPr lang="en-US" dirty="0" smtClean="0">
                <a:latin typeface="Times New Roman" charset="0"/>
                <a:ea typeface="ＭＳ Ｐゴシック" charset="0"/>
                <a:cs typeface="ＭＳ Ｐゴシック" charset="0"/>
              </a:rPr>
              <a:t>.  </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526FF6A-6470-442E-A8D1-A57AB65F4A02}" type="slidenum">
              <a:rPr lang="en-US" sz="1200">
                <a:solidFill>
                  <a:prstClr val="black"/>
                </a:solidFill>
              </a:rPr>
              <a:pPr eaLnBrk="1" hangingPunct="1"/>
              <a:t>12</a:t>
            </a:fld>
            <a:endParaRPr lang="en-US" sz="1200" dirty="0">
              <a:solidFill>
                <a:prstClr val="black"/>
              </a:solidFill>
            </a:endParaRPr>
          </a:p>
        </p:txBody>
      </p:sp>
      <p:sp>
        <p:nvSpPr>
          <p:cNvPr id="1106947" name="Rectangle 2"/>
          <p:cNvSpPr>
            <a:spLocks noGrp="1" noRot="1" noChangeAspect="1" noChangeArrowheads="1" noTextEdit="1"/>
          </p:cNvSpPr>
          <p:nvPr>
            <p:ph type="sldImg"/>
          </p:nvPr>
        </p:nvSpPr>
        <p:spPr>
          <a:ln/>
        </p:spPr>
      </p:sp>
      <p:sp>
        <p:nvSpPr>
          <p:cNvPr id="1106948" name="Rectangle 3"/>
          <p:cNvSpPr>
            <a:spLocks noGrp="1" noChangeArrowheads="1"/>
          </p:cNvSpPr>
          <p:nvPr>
            <p:ph type="body" idx="1"/>
          </p:nvPr>
        </p:nvSpPr>
        <p:spPr>
          <a:xfrm>
            <a:off x="826191" y="4233161"/>
            <a:ext cx="5730530" cy="4319041"/>
          </a:xfrm>
          <a:noFill/>
        </p:spPr>
        <p:txBody>
          <a:bodyPr/>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“A town has been experiencing several car accidents. Multiple people have been killed. Town residents are in an uproar and demand that town officials do something. Town officials vow to look into the problem and reduce the accidents.”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4A2238D6-84A3-4CC3-902B-02004CB6E7E8}" type="slidenum">
              <a:rPr lang="en-US" sz="1200">
                <a:solidFill>
                  <a:prstClr val="black"/>
                </a:solidFill>
              </a:rPr>
              <a:pPr eaLnBrk="1" hangingPunct="1"/>
              <a:t>13</a:t>
            </a:fld>
            <a:endParaRPr lang="en-US" sz="1200" dirty="0">
              <a:solidFill>
                <a:prstClr val="black"/>
              </a:solidFill>
            </a:endParaRPr>
          </a:p>
        </p:txBody>
      </p:sp>
      <p:sp>
        <p:nvSpPr>
          <p:cNvPr id="1107971" name="Rectangle 2"/>
          <p:cNvSpPr>
            <a:spLocks noGrp="1" noRot="1" noChangeAspect="1" noChangeArrowheads="1" noTextEdit="1"/>
          </p:cNvSpPr>
          <p:nvPr>
            <p:ph type="sldImg"/>
          </p:nvPr>
        </p:nvSpPr>
        <p:spPr>
          <a:ln/>
        </p:spPr>
      </p:sp>
      <p:sp>
        <p:nvSpPr>
          <p:cNvPr id="1107972"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start by analyzing police reports from the accidents to try to figure out the hazard</a:t>
            </a:r>
            <a:r>
              <a:rPr lang="en-US" b="1" dirty="0" smtClean="0"/>
              <a:t> </a:t>
            </a:r>
            <a:r>
              <a:rPr lang="en-US" dirty="0" smtClean="0"/>
              <a:t>that is causing them.”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89C045C3-89E2-4EC3-983C-A3A4134D10DC}" type="slidenum">
              <a:rPr lang="en-US" sz="1200">
                <a:solidFill>
                  <a:prstClr val="black"/>
                </a:solidFill>
              </a:rPr>
              <a:pPr eaLnBrk="1" hangingPunct="1"/>
              <a:t>14</a:t>
            </a:fld>
            <a:endParaRPr lang="en-US" sz="1200" dirty="0">
              <a:solidFill>
                <a:prstClr val="black"/>
              </a:solidFill>
            </a:endParaRPr>
          </a:p>
        </p:txBody>
      </p:sp>
      <p:sp>
        <p:nvSpPr>
          <p:cNvPr id="1108995" name="Rectangle 2"/>
          <p:cNvSpPr>
            <a:spLocks noGrp="1" noRot="1" noChangeAspect="1" noChangeArrowheads="1" noTextEdit="1"/>
          </p:cNvSpPr>
          <p:nvPr>
            <p:ph type="sldImg"/>
          </p:nvPr>
        </p:nvSpPr>
        <p:spPr>
          <a:ln/>
        </p:spPr>
      </p:sp>
      <p:sp>
        <p:nvSpPr>
          <p:cNvPr id="1108996"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“They realize that cars are driving too fast, which is causing accidents. They determine that if they can control the speed of the cars on their roads, accidents will be reduced and lives will be saved.”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3E56F00F-1D2C-443B-9DAC-CD30AC8EAA82}" type="slidenum">
              <a:rPr lang="en-US" sz="1200">
                <a:solidFill>
                  <a:prstClr val="black"/>
                </a:solidFill>
              </a:rPr>
              <a:pPr eaLnBrk="1" hangingPunct="1"/>
              <a:t>15</a:t>
            </a:fld>
            <a:endParaRPr lang="en-US" sz="1200" dirty="0">
              <a:solidFill>
                <a:prstClr val="black"/>
              </a:solidFill>
            </a:endParaRPr>
          </a:p>
        </p:txBody>
      </p:sp>
      <p:sp>
        <p:nvSpPr>
          <p:cNvPr id="1110019" name="Rectangle 2"/>
          <p:cNvSpPr>
            <a:spLocks noGrp="1" noRot="1" noChangeAspect="1" noChangeArrowheads="1" noTextEdit="1"/>
          </p:cNvSpPr>
          <p:nvPr>
            <p:ph type="sldImg"/>
          </p:nvPr>
        </p:nvSpPr>
        <p:spPr>
          <a:ln/>
        </p:spPr>
      </p:sp>
      <p:sp>
        <p:nvSpPr>
          <p:cNvPr id="1110020"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impose a speed limit to reduce accidents. The new speed limit is 50 mph.”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3028D3A4-9BD8-410E-AE66-0930F62FF19B}" type="slidenum">
              <a:rPr lang="en-US" sz="1200">
                <a:solidFill>
                  <a:prstClr val="black"/>
                </a:solidFill>
              </a:rPr>
              <a:pPr eaLnBrk="1" hangingPunct="1"/>
              <a:t>16</a:t>
            </a:fld>
            <a:endParaRPr lang="en-US" sz="1200" dirty="0">
              <a:solidFill>
                <a:prstClr val="black"/>
              </a:solidFill>
            </a:endParaRPr>
          </a:p>
        </p:txBody>
      </p:sp>
      <p:sp>
        <p:nvSpPr>
          <p:cNvPr id="1111043" name="Rectangle 2"/>
          <p:cNvSpPr>
            <a:spLocks noGrp="1" noRot="1" noChangeAspect="1" noChangeArrowheads="1" noTextEdit="1"/>
          </p:cNvSpPr>
          <p:nvPr>
            <p:ph type="sldImg"/>
          </p:nvPr>
        </p:nvSpPr>
        <p:spPr>
          <a:ln/>
        </p:spPr>
      </p:sp>
      <p:sp>
        <p:nvSpPr>
          <p:cNvPr id="1111044"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 make sure</a:t>
            </a:r>
            <a:r>
              <a:rPr lang="en-US" b="1" dirty="0" smtClean="0"/>
              <a:t> </a:t>
            </a:r>
            <a:r>
              <a:rPr lang="en-US" dirty="0" smtClean="0"/>
              <a:t>people don’t drive faster than the new speed limit, police use radar to monitor the speed limit.”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FC7C069-3C5C-47BA-B910-59266C2F09CA}" type="slidenum">
              <a:rPr lang="en-US" sz="1200">
                <a:solidFill>
                  <a:prstClr val="black"/>
                </a:solidFill>
              </a:rPr>
              <a:pPr eaLnBrk="1" hangingPunct="1"/>
              <a:t>17</a:t>
            </a:fld>
            <a:endParaRPr lang="en-US" sz="1200" dirty="0">
              <a:solidFill>
                <a:prstClr val="black"/>
              </a:solidFill>
            </a:endParaRPr>
          </a:p>
        </p:txBody>
      </p:sp>
      <p:sp>
        <p:nvSpPr>
          <p:cNvPr id="1112067" name="Rectangle 2"/>
          <p:cNvSpPr>
            <a:spLocks noGrp="1" noRot="1" noChangeAspect="1" noChangeArrowheads="1" noTextEdit="1"/>
          </p:cNvSpPr>
          <p:nvPr>
            <p:ph type="sldImg"/>
          </p:nvPr>
        </p:nvSpPr>
        <p:spPr>
          <a:ln/>
        </p:spPr>
      </p:sp>
      <p:sp>
        <p:nvSpPr>
          <p:cNvPr id="1112068"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“When people are caught driving above the speed limit, they are given a speeding ticket by the police. Because they don’t want to get another ticket, people slow down when driving through town.”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60BC66AD-23CC-4822-B41C-D3523D31D862}" type="slidenum">
              <a:rPr lang="en-US" sz="1200">
                <a:solidFill>
                  <a:prstClr val="black"/>
                </a:solidFill>
              </a:rPr>
              <a:pPr eaLnBrk="1" hangingPunct="1"/>
              <a:t>18</a:t>
            </a:fld>
            <a:endParaRPr lang="en-US" sz="1200" dirty="0">
              <a:solidFill>
                <a:prstClr val="black"/>
              </a:solidFill>
            </a:endParaRPr>
          </a:p>
        </p:txBody>
      </p:sp>
      <p:sp>
        <p:nvSpPr>
          <p:cNvPr id="1113091" name="Rectangle 2"/>
          <p:cNvSpPr>
            <a:spLocks noGrp="1" noRot="1" noChangeAspect="1" noChangeArrowheads="1" noTextEdit="1"/>
          </p:cNvSpPr>
          <p:nvPr>
            <p:ph type="sldImg"/>
          </p:nvPr>
        </p:nvSpPr>
        <p:spPr>
          <a:ln/>
        </p:spPr>
      </p:sp>
      <p:sp>
        <p:nvSpPr>
          <p:cNvPr id="1113092"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want to see if the new speed limit is reducing accidents in town. They review accident reports and see a decline in the number of accidents, proving that speeding is the cause of the previous accidents. This verifies that imposing a speed limit was the right thing to do.”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553C2746-90EB-4330-AD34-7CFCC994BF34}" type="slidenum">
              <a:rPr lang="en-US" sz="1200">
                <a:solidFill>
                  <a:prstClr val="black"/>
                </a:solidFill>
              </a:rPr>
              <a:pPr eaLnBrk="1" hangingPunct="1"/>
              <a:t>19</a:t>
            </a:fld>
            <a:endParaRPr lang="en-US" sz="1200" dirty="0">
              <a:solidFill>
                <a:prstClr val="black"/>
              </a:solidFill>
            </a:endParaRPr>
          </a:p>
        </p:txBody>
      </p:sp>
      <p:sp>
        <p:nvSpPr>
          <p:cNvPr id="1114115" name="Rectangle 2"/>
          <p:cNvSpPr>
            <a:spLocks noGrp="1" noRot="1" noChangeAspect="1" noChangeArrowheads="1" noTextEdit="1"/>
          </p:cNvSpPr>
          <p:nvPr>
            <p:ph type="sldImg"/>
          </p:nvPr>
        </p:nvSpPr>
        <p:spPr>
          <a:ln/>
        </p:spPr>
      </p:sp>
      <p:sp>
        <p:nvSpPr>
          <p:cNvPr id="1114116"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want to stay on top of the situation, so they require the police department to keep accident records and speeding tickets on file for the next five years.”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9FB44B-D281-1541-AF0C-3E5F7E4BABC7}" type="slidenum">
              <a:rPr lang="en-US" sz="1200" b="0">
                <a:solidFill>
                  <a:prstClr val="black"/>
                </a:solidFill>
              </a:rPr>
              <a:pPr eaLnBrk="1" hangingPunct="1">
                <a:defRPr/>
              </a:pPr>
              <a:t>2</a:t>
            </a:fld>
            <a:endParaRPr lang="en-US" sz="1200" b="0" dirty="0">
              <a:solidFill>
                <a:prstClr val="black"/>
              </a:solidFill>
            </a:endParaRPr>
          </a:p>
        </p:txBody>
      </p:sp>
      <p:sp>
        <p:nvSpPr>
          <p:cNvPr id="49664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1038" y="4392431"/>
            <a:ext cx="5485158"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endParaRPr lang="en-US" b="1" dirty="0">
              <a:latin typeface="Times New Roman" charset="0"/>
              <a:cs typeface="+mn-cs"/>
            </a:endParaRPr>
          </a:p>
          <a:p>
            <a:pPr marL="448650" lvl="1">
              <a:defRPr/>
            </a:pPr>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E382415-884C-45D2-A90D-6BC6F66E084D}" type="slidenum">
              <a:rPr lang="en-US" sz="1200">
                <a:solidFill>
                  <a:prstClr val="black"/>
                </a:solidFill>
              </a:rPr>
              <a:pPr eaLnBrk="1" hangingPunct="1"/>
              <a:t>20</a:t>
            </a:fld>
            <a:endParaRPr lang="en-US" sz="1200" dirty="0">
              <a:solidFill>
                <a:prstClr val="black"/>
              </a:solidFill>
            </a:endParaRPr>
          </a:p>
        </p:txBody>
      </p:sp>
      <p:sp>
        <p:nvSpPr>
          <p:cNvPr id="1115139" name="Rectangle 2"/>
          <p:cNvSpPr>
            <a:spLocks noGrp="1" noRot="1" noChangeAspect="1" noChangeArrowheads="1" noTextEdit="1"/>
          </p:cNvSpPr>
          <p:nvPr>
            <p:ph type="sldImg"/>
          </p:nvPr>
        </p:nvSpPr>
        <p:spPr>
          <a:ln/>
        </p:spPr>
      </p:sp>
      <p:sp>
        <p:nvSpPr>
          <p:cNvPr id="1115140" name="Rectangle 3"/>
          <p:cNvSpPr>
            <a:spLocks noGrp="1" noChangeArrowheads="1"/>
          </p:cNvSpPr>
          <p:nvPr>
            <p:ph type="body" idx="1"/>
          </p:nvPr>
        </p:nvSpPr>
        <p:spPr>
          <a:xfrm>
            <a:off x="928687" y="4231599"/>
            <a:ext cx="5485158" cy="4114488"/>
          </a:xfrm>
          <a:noFill/>
        </p:spPr>
        <p:txBody>
          <a:bodyPr/>
          <a:lstStyle/>
          <a:p>
            <a:pPr eaLnBrk="1" hangingPunct="1"/>
            <a:r>
              <a:rPr lang="en-US" b="1" dirty="0" smtClean="0"/>
              <a:t>Instructor Notes</a:t>
            </a:r>
          </a:p>
          <a:p>
            <a:pPr eaLnBrk="1" hangingPunct="1"/>
            <a:r>
              <a:rPr lang="en-US" dirty="0" smtClean="0"/>
              <a:t>Answers:</a:t>
            </a:r>
          </a:p>
          <a:p>
            <a:pPr lvl="1" eaLnBrk="1" hangingPunct="1">
              <a:buFontTx/>
              <a:buAutoNum type="arabicPeriod"/>
            </a:pPr>
            <a:r>
              <a:rPr lang="en-US" dirty="0" smtClean="0"/>
              <a:t> Accidents (conduct a hazard analysis)</a:t>
            </a:r>
          </a:p>
          <a:p>
            <a:pPr lvl="1" eaLnBrk="1" hangingPunct="1">
              <a:buFontTx/>
              <a:buAutoNum type="arabicPeriod"/>
            </a:pPr>
            <a:r>
              <a:rPr lang="en-US" dirty="0" smtClean="0"/>
              <a:t> Lowering the speed limit (determine critical control points)</a:t>
            </a:r>
          </a:p>
          <a:p>
            <a:pPr lvl="1" eaLnBrk="1" hangingPunct="1">
              <a:buFontTx/>
              <a:buAutoNum type="arabicPeriod"/>
            </a:pPr>
            <a:r>
              <a:rPr lang="en-US" dirty="0" smtClean="0"/>
              <a:t> A speed limit of 50 mph (establish critical limits)</a:t>
            </a:r>
          </a:p>
          <a:p>
            <a:pPr lvl="1" eaLnBrk="1" hangingPunct="1">
              <a:buFontTx/>
              <a:buAutoNum type="arabicPeriod"/>
            </a:pPr>
            <a:r>
              <a:rPr lang="en-US" dirty="0" smtClean="0"/>
              <a:t> Police monitored the speed of cars using radar (establish monitoring procedures)</a:t>
            </a:r>
          </a:p>
          <a:p>
            <a:pPr lvl="1" eaLnBrk="1" hangingPunct="1">
              <a:buFontTx/>
              <a:buAutoNum type="arabicPeriod"/>
            </a:pPr>
            <a:r>
              <a:rPr lang="en-US" dirty="0" smtClean="0"/>
              <a:t> Drivers were given tickets when caught speeding (identify corrective actions)</a:t>
            </a:r>
          </a:p>
          <a:p>
            <a:pPr lvl="1" eaLnBrk="1" hangingPunct="1">
              <a:buFontTx/>
              <a:buAutoNum type="arabicPeriod"/>
            </a:pPr>
            <a:r>
              <a:rPr lang="en-US" dirty="0" smtClean="0"/>
              <a:t> Reviewed accident reports (verify the system works)</a:t>
            </a:r>
          </a:p>
          <a:p>
            <a:pPr lvl="1" eaLnBrk="1" hangingPunct="1">
              <a:buFontTx/>
              <a:buAutoNum type="arabicPeriod"/>
            </a:pPr>
            <a:r>
              <a:rPr lang="en-US" dirty="0" smtClean="0"/>
              <a:t> Required police to keep accident records and speeding tickets on file for five years (establish record keeping and documentation procedures)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DCDF05-773D-DE4D-91BA-8DD072DAF35D}" type="slidenum">
              <a:rPr lang="en-US" sz="1200" b="0">
                <a:solidFill>
                  <a:prstClr val="black"/>
                </a:solidFill>
              </a:rPr>
              <a:pPr eaLnBrk="1" hangingPunct="1">
                <a:defRPr/>
              </a:pPr>
              <a:t>21</a:t>
            </a:fld>
            <a:endParaRPr lang="en-US" sz="1200" b="0" dirty="0">
              <a:solidFill>
                <a:prstClr val="black"/>
              </a:solidFill>
            </a:endParaRPr>
          </a:p>
        </p:txBody>
      </p:sp>
      <p:sp>
        <p:nvSpPr>
          <p:cNvPr id="505859" name="Rectangle 2"/>
          <p:cNvSpPr>
            <a:spLocks noGrp="1" noRot="1" noChangeAspect="1" noChangeArrowheads="1" noTextEdit="1"/>
          </p:cNvSpPr>
          <p:nvPr>
            <p:ph type="sldImg"/>
          </p:nvPr>
        </p:nvSpPr>
        <p:spPr>
          <a:xfrm>
            <a:off x="1144588" y="685800"/>
            <a:ext cx="4572000" cy="3429000"/>
          </a:xfrm>
          <a:ln/>
        </p:spPr>
      </p:sp>
      <p:sp>
        <p:nvSpPr>
          <p:cNvPr id="505860"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41E4A1-41BF-D545-A3D5-64EE4ED4C851}" type="slidenum">
              <a:rPr lang="en-US" sz="1200" b="0">
                <a:solidFill>
                  <a:prstClr val="black"/>
                </a:solidFill>
              </a:rPr>
              <a:pPr eaLnBrk="1" hangingPunct="1">
                <a:defRPr/>
              </a:pPr>
              <a:t>22</a:t>
            </a:fld>
            <a:endParaRPr lang="en-US" sz="1200" b="0" dirty="0">
              <a:solidFill>
                <a:prstClr val="black"/>
              </a:solidFill>
            </a:endParaRPr>
          </a:p>
        </p:txBody>
      </p:sp>
      <p:sp>
        <p:nvSpPr>
          <p:cNvPr id="506883" name="Rectangle 2"/>
          <p:cNvSpPr>
            <a:spLocks noGrp="1" noRot="1" noChangeAspect="1" noChangeArrowheads="1" noTextEdit="1"/>
          </p:cNvSpPr>
          <p:nvPr>
            <p:ph type="sldImg"/>
          </p:nvPr>
        </p:nvSpPr>
        <p:spPr>
          <a:xfrm>
            <a:off x="1144588" y="685800"/>
            <a:ext cx="4572000" cy="3429000"/>
          </a:xfrm>
          <a:ln/>
        </p:spPr>
      </p:sp>
      <p:sp>
        <p:nvSpPr>
          <p:cNvPr id="506884"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72768A3-EE04-3149-935F-8021B398316A}" type="slidenum">
              <a:rPr lang="en-US" sz="1200" b="0">
                <a:solidFill>
                  <a:prstClr val="black"/>
                </a:solidFill>
              </a:rPr>
              <a:pPr eaLnBrk="1" hangingPunct="1">
                <a:defRPr/>
              </a:pPr>
              <a:t>23</a:t>
            </a:fld>
            <a:endParaRPr lang="en-US" sz="1200" b="0" dirty="0">
              <a:solidFill>
                <a:prstClr val="black"/>
              </a:solidFill>
            </a:endParaRPr>
          </a:p>
        </p:txBody>
      </p:sp>
      <p:sp>
        <p:nvSpPr>
          <p:cNvPr id="507907" name="Rectangle 2"/>
          <p:cNvSpPr>
            <a:spLocks noGrp="1" noRot="1" noChangeAspect="1" noChangeArrowheads="1" noTextEdit="1"/>
          </p:cNvSpPr>
          <p:nvPr>
            <p:ph type="sldImg"/>
          </p:nvPr>
        </p:nvSpPr>
        <p:spPr>
          <a:xfrm>
            <a:off x="1144588" y="685800"/>
            <a:ext cx="4572000" cy="3429000"/>
          </a:xfrm>
          <a:ln/>
        </p:spPr>
      </p:sp>
      <p:sp>
        <p:nvSpPr>
          <p:cNvPr id="507908"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256695A-C879-6249-B6B3-084070EB95B6}" type="slidenum">
              <a:rPr lang="en-US" sz="1200" b="0">
                <a:solidFill>
                  <a:prstClr val="black"/>
                </a:solidFill>
              </a:rPr>
              <a:pPr eaLnBrk="1" hangingPunct="1">
                <a:defRPr/>
              </a:pPr>
              <a:t>24</a:t>
            </a:fld>
            <a:endParaRPr lang="en-US" sz="1200" b="0" dirty="0">
              <a:solidFill>
                <a:prstClr val="black"/>
              </a:solidFill>
            </a:endParaRPr>
          </a:p>
        </p:txBody>
      </p:sp>
      <p:sp>
        <p:nvSpPr>
          <p:cNvPr id="508931" name="Rectangle 2"/>
          <p:cNvSpPr>
            <a:spLocks noGrp="1" noRot="1" noChangeAspect="1" noChangeArrowheads="1" noTextEdit="1"/>
          </p:cNvSpPr>
          <p:nvPr>
            <p:ph type="sldImg"/>
          </p:nvPr>
        </p:nvSpPr>
        <p:spPr>
          <a:xfrm>
            <a:off x="1144588" y="685800"/>
            <a:ext cx="4572000" cy="3429000"/>
          </a:xfrm>
          <a:ln/>
        </p:spPr>
      </p:sp>
      <p:sp>
        <p:nvSpPr>
          <p:cNvPr id="508932"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D31866-E49E-E14C-9836-ABD7A70B223A}" type="slidenum">
              <a:rPr lang="en-US" sz="1200" b="0">
                <a:solidFill>
                  <a:prstClr val="black"/>
                </a:solidFill>
              </a:rPr>
              <a:pPr eaLnBrk="1" hangingPunct="1">
                <a:defRPr/>
              </a:pPr>
              <a:t>25</a:t>
            </a:fld>
            <a:endParaRPr lang="en-US" sz="1200" b="0" dirty="0">
              <a:solidFill>
                <a:prstClr val="black"/>
              </a:solidFill>
            </a:endParaRPr>
          </a:p>
        </p:txBody>
      </p:sp>
      <p:sp>
        <p:nvSpPr>
          <p:cNvPr id="509955" name="Rectangle 2"/>
          <p:cNvSpPr>
            <a:spLocks noGrp="1" noRot="1" noChangeAspect="1" noChangeArrowheads="1" noTextEdit="1"/>
          </p:cNvSpPr>
          <p:nvPr>
            <p:ph type="sldImg"/>
          </p:nvPr>
        </p:nvSpPr>
        <p:spPr>
          <a:xfrm>
            <a:off x="1144588" y="685800"/>
            <a:ext cx="4572000" cy="3429000"/>
          </a:xfrm>
          <a:ln/>
        </p:spPr>
      </p:sp>
      <p:sp>
        <p:nvSpPr>
          <p:cNvPr id="509956"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7746F20-3A5F-BC48-8CAF-DFC22A2C5B2F}" type="slidenum">
              <a:rPr lang="en-US" sz="1200" b="0">
                <a:solidFill>
                  <a:prstClr val="black"/>
                </a:solidFill>
              </a:rPr>
              <a:pPr eaLnBrk="1" hangingPunct="1">
                <a:defRPr/>
              </a:pPr>
              <a:t>26</a:t>
            </a:fld>
            <a:endParaRPr lang="en-US" sz="1200" b="0" dirty="0">
              <a:solidFill>
                <a:prstClr val="black"/>
              </a:solidFill>
            </a:endParaRPr>
          </a:p>
        </p:txBody>
      </p:sp>
      <p:sp>
        <p:nvSpPr>
          <p:cNvPr id="510979" name="Rectangle 2"/>
          <p:cNvSpPr>
            <a:spLocks noGrp="1" noRot="1" noChangeAspect="1" noChangeArrowheads="1" noTextEdit="1"/>
          </p:cNvSpPr>
          <p:nvPr>
            <p:ph type="sldImg"/>
          </p:nvPr>
        </p:nvSpPr>
        <p:spPr>
          <a:xfrm>
            <a:off x="1144588" y="685800"/>
            <a:ext cx="4572000" cy="3429000"/>
          </a:xfrm>
          <a:ln/>
        </p:spPr>
      </p:sp>
      <p:sp>
        <p:nvSpPr>
          <p:cNvPr id="468995" name="Notes Placeholder 1"/>
          <p:cNvSpPr>
            <a:spLocks noGrp="1"/>
          </p:cNvSpPr>
          <p:nvPr>
            <p:ph type="body" idx="1"/>
          </p:nvPr>
        </p:nvSpPr>
        <p:spPr>
          <a:noFill/>
        </p:spPr>
        <p:txBody>
          <a:bodyPr/>
          <a:lstStyle/>
          <a:p>
            <a:pPr marL="448650" lvl="1"/>
            <a:endParaRPr lang="en-US" sz="1800" dirty="0">
              <a:latin typeface="Times New Roman" charset="0"/>
            </a:endParaRPr>
          </a:p>
          <a:p>
            <a:pPr lvl="1"/>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79B0447-8312-5942-9732-2723776BBC47}" type="slidenum">
              <a:rPr lang="en-US" sz="1200" b="0">
                <a:solidFill>
                  <a:prstClr val="black"/>
                </a:solidFill>
              </a:rPr>
              <a:pPr eaLnBrk="1" hangingPunct="1">
                <a:defRPr/>
              </a:pPr>
              <a:t>27</a:t>
            </a:fld>
            <a:endParaRPr lang="en-US" sz="1200" b="0" dirty="0">
              <a:solidFill>
                <a:prstClr val="black"/>
              </a:solidFill>
            </a:endParaRPr>
          </a:p>
        </p:txBody>
      </p:sp>
      <p:sp>
        <p:nvSpPr>
          <p:cNvPr id="512003" name="Rectangle 2"/>
          <p:cNvSpPr>
            <a:spLocks noGrp="1" noRot="1" noChangeAspect="1" noChangeArrowheads="1" noTextEdit="1"/>
          </p:cNvSpPr>
          <p:nvPr>
            <p:ph type="sldImg"/>
          </p:nvPr>
        </p:nvSpPr>
        <p:spPr>
          <a:xfrm>
            <a:off x="1144588" y="685800"/>
            <a:ext cx="4572000" cy="3429000"/>
          </a:xfrm>
          <a:ln/>
        </p:spPr>
      </p:sp>
      <p:sp>
        <p:nvSpPr>
          <p:cNvPr id="471043" name="Rectangle 3"/>
          <p:cNvSpPr>
            <a:spLocks noGrp="1" noChangeArrowheads="1"/>
          </p:cNvSpPr>
          <p:nvPr>
            <p:ph type="body" idx="1"/>
          </p:nvPr>
        </p:nvSpPr>
        <p:spPr>
          <a:xfrm>
            <a:off x="857250" y="4392431"/>
            <a:ext cx="5202514" cy="4114487"/>
          </a:xfrm>
          <a:noFill/>
        </p:spPr>
        <p:txBody>
          <a:bodyPr/>
          <a:lstStyle/>
          <a:p>
            <a:endParaRPr lang="en-US" dirty="0">
              <a:latin typeface="Times New Roman" charset="0"/>
            </a:endParaRPr>
          </a:p>
          <a:p>
            <a:pPr marL="113721" indent="-113721"/>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236F865-5A97-A34D-9EFD-48986F0D77B6}" type="slidenum">
              <a:rPr lang="en-US" sz="1200" b="0">
                <a:solidFill>
                  <a:prstClr val="black"/>
                </a:solidFill>
              </a:rPr>
              <a:pPr eaLnBrk="1" hangingPunct="1">
                <a:defRPr/>
              </a:pPr>
              <a:t>28</a:t>
            </a:fld>
            <a:endParaRPr lang="en-US" sz="1200" b="0" dirty="0">
              <a:solidFill>
                <a:prstClr val="black"/>
              </a:solidFill>
            </a:endParaRPr>
          </a:p>
        </p:txBody>
      </p:sp>
      <p:sp>
        <p:nvSpPr>
          <p:cNvPr id="513027" name="Rectangle 2"/>
          <p:cNvSpPr>
            <a:spLocks noGrp="1" noRot="1" noChangeAspect="1" noChangeArrowheads="1" noTextEdit="1"/>
          </p:cNvSpPr>
          <p:nvPr>
            <p:ph type="sldImg"/>
          </p:nvPr>
        </p:nvSpPr>
        <p:spPr>
          <a:xfrm>
            <a:off x="1144588" y="685800"/>
            <a:ext cx="4572000" cy="3429000"/>
          </a:xfrm>
          <a:ln/>
        </p:spPr>
      </p:sp>
      <p:sp>
        <p:nvSpPr>
          <p:cNvPr id="51302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Some </a:t>
            </a:r>
            <a:r>
              <a:rPr lang="en-US" dirty="0">
                <a:latin typeface="Times New Roman" charset="0"/>
                <a:cs typeface="+mn-cs"/>
              </a:rPr>
              <a:t>food processes are highly specialized and can be a serious health risk if specific procedures are not followed. Typically these processes are carried out at processing plants.</a:t>
            </a:r>
          </a:p>
          <a:p>
            <a:pPr eaLnBrk="1" hangingPunct="1">
              <a:buFontTx/>
              <a:buChar char="•"/>
              <a:defRPr/>
            </a:pPr>
            <a:r>
              <a:rPr lang="en-US" dirty="0" smtClean="0">
                <a:latin typeface="Times New Roman" charset="0"/>
                <a:cs typeface="+mn-cs"/>
              </a:rPr>
              <a:t> A </a:t>
            </a:r>
            <a:r>
              <a:rPr lang="en-US" dirty="0">
                <a:latin typeface="Times New Roman" charset="0"/>
                <a:cs typeface="+mn-cs"/>
              </a:rPr>
              <a:t>variance from the regulatory authority will be required before processing food this way. A variance is a document that allows a requirement to be waived or changed.</a:t>
            </a:r>
          </a:p>
          <a:p>
            <a:pPr eaLnBrk="1" hangingPunct="1">
              <a:buFontTx/>
              <a:buChar char="•"/>
              <a:defRPr/>
            </a:pPr>
            <a:r>
              <a:rPr lang="en-US" dirty="0" smtClean="0">
                <a:latin typeface="Times New Roman" charset="0"/>
                <a:cs typeface="+mn-cs"/>
              </a:rPr>
              <a:t> A </a:t>
            </a:r>
            <a:r>
              <a:rPr lang="en-US" dirty="0">
                <a:latin typeface="Times New Roman" charset="0"/>
                <a:cs typeface="+mn-cs"/>
              </a:rPr>
              <a:t>HACCP plan may also be required if the processing method carries a higher risk of causing a foodborne illness. There may also be dangers unique to these processes that are best addressed by HACCP</a:t>
            </a:r>
            <a:r>
              <a:rPr lang="en-US" dirty="0" smtClean="0">
                <a:latin typeface="Times New Roman" charset="0"/>
                <a:cs typeface="+mn-cs"/>
              </a:rPr>
              <a:t>.</a:t>
            </a:r>
            <a:endParaRPr lang="en-US"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18EBC0B-6993-C342-B697-328E208CD348}" type="slidenum">
              <a:rPr lang="en-US" sz="1200" b="0">
                <a:solidFill>
                  <a:prstClr val="black"/>
                </a:solidFill>
              </a:rPr>
              <a:pPr eaLnBrk="1" hangingPunct="1">
                <a:defRPr/>
              </a:pPr>
              <a:t>29</a:t>
            </a:fld>
            <a:endParaRPr lang="en-US" sz="1200" b="0" dirty="0">
              <a:solidFill>
                <a:prstClr val="black"/>
              </a:solidFill>
            </a:endParaRPr>
          </a:p>
        </p:txBody>
      </p:sp>
      <p:sp>
        <p:nvSpPr>
          <p:cNvPr id="514051" name="Rectangle 2"/>
          <p:cNvSpPr>
            <a:spLocks noGrp="1" noRot="1" noChangeAspect="1" noChangeArrowheads="1" noTextEdit="1"/>
          </p:cNvSpPr>
          <p:nvPr>
            <p:ph type="sldImg"/>
          </p:nvPr>
        </p:nvSpPr>
        <p:spPr>
          <a:xfrm>
            <a:off x="1144588" y="685800"/>
            <a:ext cx="4572000" cy="3429000"/>
          </a:xfrm>
          <a:ln/>
        </p:spPr>
      </p:sp>
      <p:sp>
        <p:nvSpPr>
          <p:cNvPr id="514052"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Always </a:t>
            </a:r>
            <a:r>
              <a:rPr lang="en-US" dirty="0">
                <a:latin typeface="Times New Roman" charset="0"/>
                <a:cs typeface="+mn-cs"/>
              </a:rPr>
              <a:t>check with your local regulatory authority to see if a variance is also required when prepping food in these ways.</a:t>
            </a:r>
          </a:p>
          <a:p>
            <a:pPr eaLnBrk="1" hangingPunct="1">
              <a:buFontTx/>
              <a:buChar char="•"/>
              <a:defRPr/>
            </a:pPr>
            <a:r>
              <a:rPr lang="en-US" dirty="0" smtClean="0">
                <a:latin typeface="Times New Roman" charset="0"/>
                <a:cs typeface="+mn-cs"/>
              </a:rPr>
              <a:t> A </a:t>
            </a:r>
            <a:r>
              <a:rPr lang="en-US" dirty="0">
                <a:latin typeface="Times New Roman" charset="0"/>
                <a:cs typeface="+mn-cs"/>
              </a:rPr>
              <a:t>HACCP plan is required when packaging food using reduced-oxygen packaging (ROP) methods. This includes MAP, vacuum-packed, and </a:t>
            </a:r>
            <a:r>
              <a:rPr lang="en-US" i="1" dirty="0">
                <a:latin typeface="Times New Roman" charset="0"/>
                <a:cs typeface="+mn-cs"/>
              </a:rPr>
              <a:t>sous vide</a:t>
            </a:r>
            <a:r>
              <a:rPr lang="en-US" dirty="0">
                <a:latin typeface="Times New Roman" charset="0"/>
                <a:cs typeface="+mn-cs"/>
              </a:rPr>
              <a:t> food. </a:t>
            </a: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in these ways.</a:t>
            </a:r>
          </a:p>
          <a:p>
            <a:pPr eaLnBrk="1" hangingPunct="1">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F5E8A40-5654-3C42-986F-1C45EE1FF18E}" type="slidenum">
              <a:rPr lang="en-US" sz="1200" b="0">
                <a:solidFill>
                  <a:prstClr val="black"/>
                </a:solidFill>
              </a:rPr>
              <a:pPr eaLnBrk="1" hangingPunct="1">
                <a:defRPr/>
              </a:pPr>
              <a:t>3</a:t>
            </a:fld>
            <a:endParaRPr lang="en-US" sz="1200" b="0" dirty="0">
              <a:solidFill>
                <a:prstClr val="black"/>
              </a:solidFill>
            </a:endParaRPr>
          </a:p>
        </p:txBody>
      </p:sp>
      <p:sp>
        <p:nvSpPr>
          <p:cNvPr id="497667" name="Rectangle 2"/>
          <p:cNvSpPr>
            <a:spLocks noGrp="1" noRot="1" noChangeAspect="1" noChangeArrowheads="1" noTextEdit="1"/>
          </p:cNvSpPr>
          <p:nvPr>
            <p:ph type="sldImg"/>
          </p:nvPr>
        </p:nvSpPr>
        <p:spPr>
          <a:xfrm>
            <a:off x="1144588" y="685800"/>
            <a:ext cx="4572000" cy="3429000"/>
          </a:xfrm>
          <a:ln/>
        </p:spPr>
      </p:sp>
      <p:sp>
        <p:nvSpPr>
          <p:cNvPr id="49766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Having </a:t>
            </a:r>
            <a:r>
              <a:rPr lang="en-US" dirty="0">
                <a:latin typeface="Times New Roman" charset="0"/>
                <a:cs typeface="+mn-cs"/>
              </a:rPr>
              <a:t>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D, E, F, and G on them. Have each student answer each question by holding up the correct letter.</a:t>
            </a:r>
          </a:p>
          <a:p>
            <a:pPr marL="112163" indent="-112163">
              <a:buFontTx/>
              <a:buChar char="•"/>
              <a:defRPr/>
            </a:pPr>
            <a:endParaRPr lang="en-US" b="0"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D. Once critical limits have been created, determine the best way for your operation to check them. Make sure the limits are consistently met. Identify who will monitor them and how often.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G. Maintain your HACCP plan and keep all documentation created when developing it. Keep records for the following actions:</a:t>
            </a:r>
          </a:p>
          <a:p>
            <a:pPr lvl="1"/>
            <a:r>
              <a:rPr lang="en-US" dirty="0">
                <a:latin typeface="Times New Roman" pitchFamily="18" charset="0"/>
                <a:ea typeface="ＭＳ Ｐゴシック" charset="0"/>
                <a:cs typeface="ＭＳ Ｐゴシック" charset="0"/>
              </a:rPr>
              <a:t>• Monitoring activities</a:t>
            </a:r>
          </a:p>
          <a:p>
            <a:pPr lvl="1"/>
            <a:r>
              <a:rPr lang="en-US" dirty="0">
                <a:latin typeface="Times New Roman" pitchFamily="18" charset="0"/>
                <a:ea typeface="ＭＳ Ｐゴシック" charset="0"/>
                <a:cs typeface="ＭＳ Ｐゴシック" charset="0"/>
              </a:rPr>
              <a:t>• Taking corrective action</a:t>
            </a:r>
          </a:p>
          <a:p>
            <a:pPr lvl="1"/>
            <a:r>
              <a:rPr lang="en-US" dirty="0">
                <a:latin typeface="Times New Roman" pitchFamily="18" charset="0"/>
                <a:ea typeface="ＭＳ Ｐゴシック" charset="0"/>
                <a:cs typeface="ＭＳ Ｐゴシック" charset="0"/>
              </a:rPr>
              <a:t>• Validating equipment (checking for good working condition)</a:t>
            </a:r>
          </a:p>
          <a:p>
            <a:pPr lvl="1"/>
            <a:r>
              <a:rPr lang="en-US" dirty="0">
                <a:latin typeface="Times New Roman" pitchFamily="18" charset="0"/>
                <a:ea typeface="ＭＳ Ｐゴシック" charset="0"/>
                <a:cs typeface="ＭＳ Ｐゴシック" charset="0"/>
              </a:rPr>
              <a:t>• Working with suppliers (i.e., shelf-life studies, invoices, specifications, challenge studies, etc.)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A. First, identify and assess potential hazards in the food you serve. Start by looking at how food is processed in your operation. Many types of food are processed in similar ways.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B. Find the points in the process where the identified hazard(s) can be prevented, eliminated, or reduced to safe levels. These are the critical control points (CCPs). Depending on the process, there may be more than one CCP.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E. Identify steps that must be taken when a critical limit is not met. These steps should be determined in advance.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C. For each CCP, establish minimum or maximum limits. These limits must be met to prevent or eliminate the hazard, or to reduce it to a safe level.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F. Determine if the plan is working as intended. Evaluate it on a regular basis. Use your monitoring charts, records, hazard analysis, etc.; and determine if your plan prevents, reduces, or eliminates identified hazards.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A6ED001-FE92-8543-A8DB-2116DCB7E591}" type="slidenum">
              <a:rPr lang="en-US" sz="1200" b="0">
                <a:solidFill>
                  <a:prstClr val="black"/>
                </a:solidFill>
              </a:rPr>
              <a:pPr eaLnBrk="1" hangingPunct="1">
                <a:defRPr/>
              </a:pPr>
              <a:t>4</a:t>
            </a:fld>
            <a:endParaRPr lang="en-US" sz="1200" b="0" dirty="0">
              <a:solidFill>
                <a:prstClr val="black"/>
              </a:solidFill>
            </a:endParaRPr>
          </a:p>
        </p:txBody>
      </p:sp>
      <p:sp>
        <p:nvSpPr>
          <p:cNvPr id="498691" name="Rectangle 2"/>
          <p:cNvSpPr>
            <a:spLocks noGrp="1" noRot="1" noChangeAspect="1" noChangeArrowheads="1" noTextEdit="1"/>
          </p:cNvSpPr>
          <p:nvPr>
            <p:ph type="sldImg"/>
          </p:nvPr>
        </p:nvSpPr>
        <p:spPr>
          <a:xfrm>
            <a:off x="1144588" y="685800"/>
            <a:ext cx="4572000" cy="3429000"/>
          </a:xfrm>
          <a:ln/>
        </p:spPr>
      </p:sp>
      <p:sp>
        <p:nvSpPr>
          <p:cNvPr id="49869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Having </a:t>
            </a:r>
            <a:r>
              <a:rPr lang="en-US" dirty="0">
                <a:latin typeface="Times New Roman" charset="0"/>
                <a:cs typeface="+mn-cs"/>
              </a:rPr>
              <a:t>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1A0F39-7E45-7E47-8829-BDB4169F6707}" type="slidenum">
              <a:rPr lang="en-US" sz="1200" b="0">
                <a:solidFill>
                  <a:prstClr val="black"/>
                </a:solidFill>
              </a:rPr>
              <a:pPr eaLnBrk="1" hangingPunct="1">
                <a:defRPr/>
              </a:pPr>
              <a:t>5</a:t>
            </a:fld>
            <a:endParaRPr lang="en-US" sz="1200" b="0" dirty="0">
              <a:solidFill>
                <a:prstClr val="black"/>
              </a:solidFill>
            </a:endParaRPr>
          </a:p>
        </p:txBody>
      </p:sp>
      <p:sp>
        <p:nvSpPr>
          <p:cNvPr id="499715"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633620" y="4459574"/>
            <a:ext cx="5486711" cy="4114488"/>
          </a:xfrm>
        </p:spPr>
        <p:txBody>
          <a:bodyPr/>
          <a:lstStyle/>
          <a:p>
            <a:r>
              <a:rPr lang="en-US" b="1" dirty="0" smtClean="0"/>
              <a:t>Instructor Notes</a:t>
            </a:r>
          </a:p>
          <a:p>
            <a:pPr eaLnBrk="1" hangingPunct="1">
              <a:buFont typeface="Arial" charset="0"/>
              <a:buChar char="•"/>
            </a:pPr>
            <a:r>
              <a:rPr lang="en-US" dirty="0" smtClean="0"/>
              <a:t> It is the manager’s responsibility to actively control these and other risk factors for foodborne illness. This is called active managerial control. It is important to note that active managerial control is proactive rather than reactive. You must anticipate these risks and plan for them. </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6</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 typeface="Arial" charset="0"/>
              <a:buChar char="•"/>
            </a:pPr>
            <a:r>
              <a:rPr lang="en-US" dirty="0" smtClean="0"/>
              <a:t> There </a:t>
            </a:r>
            <a:r>
              <a:rPr lang="en-US" dirty="0"/>
              <a:t>are many ways to achieve active managerial control in the operation. According to the Food and Drug Administration (FDA), you can use simple tools such as training programs, manager supervision, and the incorporation of SOPs. Active </a:t>
            </a:r>
            <a:r>
              <a:rPr lang="en-US" dirty="0" smtClean="0"/>
              <a:t>managerial control </a:t>
            </a:r>
            <a:r>
              <a:rPr lang="en-US" dirty="0"/>
              <a:t>can also be achieved through more complex solutions such as a HACCP Program.</a:t>
            </a:r>
          </a:p>
          <a:p>
            <a:pPr eaLnBrk="1" hangingPunct="1">
              <a:buFont typeface="Arial" charset="0"/>
              <a:buChar char="•"/>
            </a:pPr>
            <a:r>
              <a:rPr lang="en-US" dirty="0" smtClean="0"/>
              <a:t> Monitoring </a:t>
            </a:r>
            <a:r>
              <a:rPr lang="en-US" dirty="0"/>
              <a:t>is critical to the success of active managerial control. Food will be safe if managers monitor critical activities in the operation. </a:t>
            </a:r>
          </a:p>
          <a:p>
            <a:pPr eaLnBrk="1" hangingPunct="1">
              <a:buFont typeface="Arial" charset="0"/>
              <a:buChar char="•"/>
            </a:pPr>
            <a:r>
              <a:rPr lang="en-US" dirty="0" smtClean="0"/>
              <a:t> Managers </a:t>
            </a:r>
            <a:r>
              <a:rPr lang="en-US" dirty="0"/>
              <a:t>must also take the necessary corrective action when required. They must also verify that the actions taken to control the risk factors for foodborne illness are actually working.</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3B2F752-2615-A648-BAC6-064FD8A81B3A}" type="slidenum">
              <a:rPr lang="en-US" sz="1200" b="0">
                <a:solidFill>
                  <a:prstClr val="black"/>
                </a:solidFill>
              </a:rPr>
              <a:pPr eaLnBrk="1" hangingPunct="1">
                <a:defRPr/>
              </a:pPr>
              <a:t>7</a:t>
            </a:fld>
            <a:endParaRPr lang="en-US" sz="1200" b="0" dirty="0">
              <a:solidFill>
                <a:prstClr val="black"/>
              </a:solidFill>
            </a:endParaRPr>
          </a:p>
        </p:txBody>
      </p:sp>
      <p:sp>
        <p:nvSpPr>
          <p:cNvPr id="501763" name="Rectangle 2"/>
          <p:cNvSpPr>
            <a:spLocks noGrp="1" noRot="1" noChangeAspect="1" noChangeArrowheads="1" noTextEdit="1"/>
          </p:cNvSpPr>
          <p:nvPr>
            <p:ph type="sldImg"/>
          </p:nvPr>
        </p:nvSpPr>
        <p:spPr>
          <a:xfrm>
            <a:off x="1144588" y="685800"/>
            <a:ext cx="4572000" cy="3429000"/>
          </a:xfrm>
          <a:ln/>
        </p:spPr>
      </p:sp>
      <p:sp>
        <p:nvSpPr>
          <p:cNvPr id="501764" name="Rectangle 3"/>
          <p:cNvSpPr>
            <a:spLocks noGrp="1" noChangeArrowheads="1"/>
          </p:cNvSpPr>
          <p:nvPr>
            <p:ph type="body" idx="1"/>
          </p:nvPr>
        </p:nvSpPr>
        <p:spPr>
          <a:xfrm>
            <a:off x="910052" y="4395555"/>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Demonstration </a:t>
            </a:r>
            <a:r>
              <a:rPr lang="en-US" dirty="0">
                <a:latin typeface="Times New Roman" charset="0"/>
                <a:cs typeface="+mn-cs"/>
              </a:rPr>
              <a:t>of knowledge: As a manager, you must be able to show that you know what to do to keep food safe. Becoming certified in food safety is one way to show this.</a:t>
            </a:r>
          </a:p>
          <a:p>
            <a:pPr eaLnBrk="1" hangingPunct="1">
              <a:buFontTx/>
              <a:buChar char="•"/>
              <a:defRPr/>
            </a:pPr>
            <a:r>
              <a:rPr lang="en-US" dirty="0" smtClean="0">
                <a:latin typeface="Times New Roman" charset="0"/>
                <a:cs typeface="+mn-cs"/>
              </a:rPr>
              <a:t> Staff </a:t>
            </a:r>
            <a:r>
              <a:rPr lang="en-US" dirty="0">
                <a:latin typeface="Times New Roman" charset="0"/>
                <a:cs typeface="+mn-cs"/>
              </a:rPr>
              <a:t>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dirty="0" smtClean="0">
                <a:latin typeface="Times New Roman" charset="0"/>
                <a:cs typeface="+mn-cs"/>
              </a:rPr>
              <a:t> Controlling </a:t>
            </a:r>
            <a:r>
              <a:rPr lang="en-US" dirty="0">
                <a:latin typeface="Times New Roman" charset="0"/>
                <a:cs typeface="+mn-cs"/>
              </a:rPr>
              <a:t>hands as a vehicle of contamination: Controls must be put in place to prevent bare-hand contact with ready-to-eat food. This might include requiring the use of tongs to handle ready-to-eat food.</a:t>
            </a:r>
          </a:p>
          <a:p>
            <a:pPr eaLnBrk="1" hangingPunct="1">
              <a:buFontTx/>
              <a:buChar char="•"/>
              <a:defRPr/>
            </a:pPr>
            <a:r>
              <a:rPr lang="en-US" dirty="0" smtClean="0">
                <a:latin typeface="Times New Roman" charset="0"/>
                <a:cs typeface="+mn-cs"/>
              </a:rPr>
              <a:t> Time </a:t>
            </a:r>
            <a:r>
              <a:rPr lang="en-US" dirty="0">
                <a:latin typeface="Times New Roman" charset="0"/>
                <a:cs typeface="+mn-cs"/>
              </a:rPr>
              <a:t>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dirty="0" smtClean="0">
                <a:latin typeface="Times New Roman" charset="0"/>
                <a:cs typeface="+mn-cs"/>
              </a:rPr>
              <a:t> Consumer </a:t>
            </a:r>
            <a:r>
              <a:rPr lang="en-US" dirty="0">
                <a:latin typeface="Times New Roman" charset="0"/>
                <a:cs typeface="+mn-cs"/>
              </a:rPr>
              <a:t>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FD39E8-DE6F-9642-8334-17E1B1F7D752}" type="slidenum">
              <a:rPr lang="en-US" sz="1200" b="0">
                <a:solidFill>
                  <a:prstClr val="black"/>
                </a:solidFill>
              </a:rPr>
              <a:pPr eaLnBrk="1" hangingPunct="1">
                <a:defRPr/>
              </a:pPr>
              <a:t>8</a:t>
            </a:fld>
            <a:endParaRPr lang="en-US" sz="1200" b="0" dirty="0">
              <a:solidFill>
                <a:prstClr val="black"/>
              </a:solidFill>
            </a:endParaRPr>
          </a:p>
        </p:txBody>
      </p:sp>
      <p:sp>
        <p:nvSpPr>
          <p:cNvPr id="502787" name="Rectangle 2"/>
          <p:cNvSpPr>
            <a:spLocks noGrp="1" noRot="1" noChangeAspect="1" noChangeArrowheads="1" noTextEdit="1"/>
          </p:cNvSpPr>
          <p:nvPr>
            <p:ph type="sldImg"/>
          </p:nvPr>
        </p:nvSpPr>
        <p:spPr>
          <a:xfrm>
            <a:off x="1144588" y="685800"/>
            <a:ext cx="4572000" cy="3429000"/>
          </a:xfrm>
          <a:ln/>
        </p:spPr>
      </p:sp>
      <p:sp>
        <p:nvSpPr>
          <p:cNvPr id="50278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There </a:t>
            </a:r>
            <a:r>
              <a:rPr lang="en-US" dirty="0">
                <a:latin typeface="Times New Roman" charset="0"/>
                <a:cs typeface="+mn-cs"/>
              </a:rPr>
              <a:t>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6DFB54-DE81-0E46-98FD-7AF0D98E9409}" type="slidenum">
              <a:rPr lang="en-US" sz="1200" b="0">
                <a:solidFill>
                  <a:prstClr val="black"/>
                </a:solidFill>
              </a:rPr>
              <a:pPr eaLnBrk="1" hangingPunct="1">
                <a:defRPr/>
              </a:pPr>
              <a:t>9</a:t>
            </a:fld>
            <a:endParaRPr lang="en-US" sz="1200" b="0" dirty="0">
              <a:solidFill>
                <a:prstClr val="black"/>
              </a:solidFill>
            </a:endParaRPr>
          </a:p>
        </p:txBody>
      </p:sp>
      <p:sp>
        <p:nvSpPr>
          <p:cNvPr id="503811" name="Rectangle 2"/>
          <p:cNvSpPr>
            <a:spLocks noGrp="1" noRot="1" noChangeAspect="1" noChangeArrowheads="1" noTextEdit="1"/>
          </p:cNvSpPr>
          <p:nvPr>
            <p:ph type="sldImg"/>
          </p:nvPr>
        </p:nvSpPr>
        <p:spPr>
          <a:xfrm>
            <a:off x="1144588" y="685800"/>
            <a:ext cx="4572000" cy="3429000"/>
          </a:xfrm>
          <a:ln/>
        </p:spPr>
      </p:sp>
      <p:sp>
        <p:nvSpPr>
          <p:cNvPr id="503812"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smtClean="0">
                <a:latin typeface="Times New Roman" charset="0"/>
                <a:cs typeface="+mn-cs"/>
              </a:rPr>
              <a:t> Each </a:t>
            </a:r>
            <a:r>
              <a:rPr lang="en-US" dirty="0">
                <a:latin typeface="Times New Roman" charset="0"/>
                <a:cs typeface="+mn-cs"/>
              </a:rPr>
              <a:t>HACCP plan is unique, a plan that works for one operation may not work for another.</a:t>
            </a:r>
          </a:p>
          <a:p>
            <a:pPr>
              <a:defRPr/>
            </a:pPr>
            <a:endParaRPr lang="en-US"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1344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a:t>
            </a:r>
            <a:r>
              <a:rPr lang="en-US" dirty="0" smtClean="0">
                <a:latin typeface="Arial Narrow" charset="0"/>
                <a:cs typeface="+mn-cs"/>
              </a:rPr>
              <a:t>seven </a:t>
            </a:r>
            <a:r>
              <a:rPr lang="en-US" dirty="0">
                <a:latin typeface="Arial Narrow" charset="0"/>
                <a:cs typeface="+mn-cs"/>
              </a:rPr>
              <a:t>HACCP </a:t>
            </a:r>
            <a:r>
              <a:rPr lang="en-US" dirty="0" smtClean="0">
                <a:latin typeface="Arial Narrow" charset="0"/>
                <a:cs typeface="+mn-cs"/>
              </a:rPr>
              <a:t>principles:</a:t>
            </a:r>
            <a:endParaRPr lang="en-US" dirty="0">
              <a:latin typeface="Arial Narrow" charset="0"/>
              <a:cs typeface="+mn-cs"/>
            </a:endParaRP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8-10</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xmlns="" val="306911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33475"/>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Time for a HACCP Story</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8-11</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xmlns="" val="2772569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592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The </a:t>
            </a:r>
            <a:r>
              <a:rPr lang="en-US" sz="2400" b="1" dirty="0" smtClean="0">
                <a:solidFill>
                  <a:srgbClr val="1E5298"/>
                </a:solidFill>
                <a:latin typeface="Arial Narrow" pitchFamily="34" charset="0"/>
                <a:cs typeface="Times New Roman" pitchFamily="18" charset="0"/>
              </a:rPr>
              <a:t>Situation</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65924" name="Picture 4" descr="HACCP_00"/>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52688" y="1957388"/>
            <a:ext cx="364807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8-12</a:t>
            </a:r>
          </a:p>
        </p:txBody>
      </p:sp>
    </p:spTree>
    <p:extLst>
      <p:ext uri="{BB962C8B-B14F-4D97-AF65-F5344CB8AC3E}">
        <p14:creationId xmlns:p14="http://schemas.microsoft.com/office/powerpoint/2010/main" xmlns="" val="4093398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694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1. Conduct a hazard analysis</a:t>
            </a:r>
            <a:r>
              <a:rPr lang="en-US" sz="2400" b="1" dirty="0">
                <a:solidFill>
                  <a:srgbClr val="009DDC"/>
                </a:solidFill>
                <a:latin typeface="Arial Narrow" pitchFamily="34" charset="0"/>
              </a:rPr>
              <a:t> </a:t>
            </a:r>
          </a:p>
        </p:txBody>
      </p:sp>
      <p:pic>
        <p:nvPicPr>
          <p:cNvPr id="466948" name="Picture 4" descr="HACCP_01"/>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xmlns=""/>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8-13</a:t>
            </a:r>
          </a:p>
        </p:txBody>
      </p:sp>
    </p:spTree>
    <p:extLst>
      <p:ext uri="{BB962C8B-B14F-4D97-AF65-F5344CB8AC3E}">
        <p14:creationId xmlns:p14="http://schemas.microsoft.com/office/powerpoint/2010/main" xmlns="" val="2295152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7971"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2. Determine critical control points</a:t>
            </a:r>
            <a:endParaRPr lang="en-US" sz="2400" b="1" dirty="0">
              <a:solidFill>
                <a:srgbClr val="009DDC"/>
              </a:solidFill>
              <a:latin typeface="Arial Narrow" pitchFamily="34" charset="0"/>
            </a:endParaRPr>
          </a:p>
        </p:txBody>
      </p:sp>
      <p:pic>
        <p:nvPicPr>
          <p:cNvPr id="467972" name="Picture 4" descr="HACCP_0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8-14</a:t>
            </a:r>
          </a:p>
        </p:txBody>
      </p:sp>
    </p:spTree>
    <p:extLst>
      <p:ext uri="{BB962C8B-B14F-4D97-AF65-F5344CB8AC3E}">
        <p14:creationId xmlns:p14="http://schemas.microsoft.com/office/powerpoint/2010/main" xmlns="" val="160003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8995"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3. Establish critical </a:t>
            </a:r>
            <a:r>
              <a:rPr lang="en-US" sz="2400" b="1" dirty="0" smtClean="0">
                <a:solidFill>
                  <a:srgbClr val="1E5298"/>
                </a:solidFill>
                <a:latin typeface="Arial Narrow" pitchFamily="34" charset="0"/>
                <a:cs typeface="Times New Roman" pitchFamily="18" charset="0"/>
              </a:rPr>
              <a:t>limits</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68996" name="Picture 4" descr="HACCP_0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43163" y="1973263"/>
            <a:ext cx="3657600" cy="366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8-15</a:t>
            </a:r>
          </a:p>
        </p:txBody>
      </p:sp>
    </p:spTree>
    <p:extLst>
      <p:ext uri="{BB962C8B-B14F-4D97-AF65-F5344CB8AC3E}">
        <p14:creationId xmlns:p14="http://schemas.microsoft.com/office/powerpoint/2010/main" xmlns="" val="2836288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0019" name="Rectangle 3"/>
          <p:cNvSpPr>
            <a:spLocks noChangeArrowheads="1"/>
          </p:cNvSpPr>
          <p:nvPr/>
        </p:nvSpPr>
        <p:spPr bwMode="auto">
          <a:xfrm>
            <a:off x="1117600" y="1128713"/>
            <a:ext cx="72453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4. Establish monitoring procedures</a:t>
            </a:r>
            <a:endParaRPr lang="en-US" sz="2400" b="1" dirty="0">
              <a:solidFill>
                <a:srgbClr val="009DDC"/>
              </a:solidFill>
              <a:latin typeface="Arial Narrow" pitchFamily="34" charset="0"/>
            </a:endParaRPr>
          </a:p>
        </p:txBody>
      </p:sp>
      <p:sp>
        <p:nvSpPr>
          <p:cNvPr id="470020" name="Rectangle 4"/>
          <p:cNvSpPr>
            <a:spLocks noChangeArrowheads="1"/>
          </p:cNvSpPr>
          <p:nvPr/>
        </p:nvSpPr>
        <p:spPr bwMode="auto">
          <a:xfrm>
            <a:off x="2468563" y="3089275"/>
            <a:ext cx="3632200" cy="2255838"/>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pic>
        <p:nvPicPr>
          <p:cNvPr id="470021" name="Picture 5" descr="HACCP_0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52688" y="1973263"/>
            <a:ext cx="366712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8-16</a:t>
            </a:r>
          </a:p>
        </p:txBody>
      </p:sp>
    </p:spTree>
    <p:extLst>
      <p:ext uri="{BB962C8B-B14F-4D97-AF65-F5344CB8AC3E}">
        <p14:creationId xmlns:p14="http://schemas.microsoft.com/office/powerpoint/2010/main" xmlns="" val="3425810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104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5. Identify corrective actions</a:t>
            </a:r>
            <a:endParaRPr lang="en-US" sz="2400" b="1" dirty="0">
              <a:solidFill>
                <a:srgbClr val="009DDC"/>
              </a:solidFill>
              <a:latin typeface="Arial Narrow" pitchFamily="34" charset="0"/>
            </a:endParaRPr>
          </a:p>
        </p:txBody>
      </p:sp>
      <p:sp>
        <p:nvSpPr>
          <p:cNvPr id="471044" name="Rectangle 4"/>
          <p:cNvSpPr>
            <a:spLocks noChangeArrowheads="1"/>
          </p:cNvSpPr>
          <p:nvPr/>
        </p:nvSpPr>
        <p:spPr bwMode="auto">
          <a:xfrm>
            <a:off x="3222625" y="2884488"/>
            <a:ext cx="2698750" cy="2025650"/>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pic>
        <p:nvPicPr>
          <p:cNvPr id="471045" name="Picture 5" descr="HACCP_0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52688" y="1973263"/>
            <a:ext cx="36766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8-17</a:t>
            </a:r>
          </a:p>
        </p:txBody>
      </p:sp>
    </p:spTree>
    <p:extLst>
      <p:ext uri="{BB962C8B-B14F-4D97-AF65-F5344CB8AC3E}">
        <p14:creationId xmlns:p14="http://schemas.microsoft.com/office/powerpoint/2010/main" xmlns="" val="3323369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206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6. Verify the system </a:t>
            </a:r>
            <a:r>
              <a:rPr lang="en-US" sz="2400" b="1" dirty="0" smtClean="0">
                <a:solidFill>
                  <a:srgbClr val="1E5298"/>
                </a:solidFill>
                <a:latin typeface="Arial Narrow" pitchFamily="34" charset="0"/>
                <a:cs typeface="Times New Roman" pitchFamily="18" charset="0"/>
              </a:rPr>
              <a:t>works</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72068" name="Picture 4" descr="HACCP_0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52688" y="1973263"/>
            <a:ext cx="36576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8-18</a:t>
            </a:r>
          </a:p>
        </p:txBody>
      </p:sp>
    </p:spTree>
    <p:extLst>
      <p:ext uri="{BB962C8B-B14F-4D97-AF65-F5344CB8AC3E}">
        <p14:creationId xmlns:p14="http://schemas.microsoft.com/office/powerpoint/2010/main" xmlns="" val="3022846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3091" name="Rectangle 3"/>
          <p:cNvSpPr>
            <a:spLocks noChangeArrowheads="1"/>
          </p:cNvSpPr>
          <p:nvPr/>
        </p:nvSpPr>
        <p:spPr bwMode="auto">
          <a:xfrm>
            <a:off x="1111250" y="1128713"/>
            <a:ext cx="7823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457200"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7. Establish record keeping and documentation procedures</a:t>
            </a:r>
            <a:endParaRPr lang="en-US" sz="2400" b="1" dirty="0">
              <a:solidFill>
                <a:srgbClr val="009DDC"/>
              </a:solidFill>
              <a:latin typeface="Arial Narrow" pitchFamily="34" charset="0"/>
            </a:endParaRPr>
          </a:p>
        </p:txBody>
      </p:sp>
      <p:pic>
        <p:nvPicPr>
          <p:cNvPr id="473092" name="Picture 4" descr="HACCP_07"/>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52688" y="1973263"/>
            <a:ext cx="364807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8-19</a:t>
            </a:r>
          </a:p>
        </p:txBody>
      </p:sp>
    </p:spTree>
    <p:extLst>
      <p:ext uri="{BB962C8B-B14F-4D97-AF65-F5344CB8AC3E}">
        <p14:creationId xmlns:p14="http://schemas.microsoft.com/office/powerpoint/2010/main" xmlns="" val="1358452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extLst>
      <p:ext uri="{BB962C8B-B14F-4D97-AF65-F5344CB8AC3E}">
        <p14:creationId xmlns:p14="http://schemas.microsoft.com/office/powerpoint/2010/main" xmlns="" val="387160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22250" y="188913"/>
            <a:ext cx="8212138" cy="519112"/>
          </a:xfrm>
        </p:spPr>
        <p:txBody>
          <a:bodyPr/>
          <a:lstStyle/>
          <a:p>
            <a:pPr eaLnBrk="1" hangingPunct="1"/>
            <a:r>
              <a:rPr lang="en-US" dirty="0" smtClean="0"/>
              <a:t>HACCP: The 7 HACCP Principles Analogy</a:t>
            </a:r>
          </a:p>
        </p:txBody>
      </p:sp>
      <p:sp>
        <p:nvSpPr>
          <p:cNvPr id="474115" name="Rectangle 3"/>
          <p:cNvSpPr>
            <a:spLocks noGrp="1" noChangeArrowheads="1"/>
          </p:cNvSpPr>
          <p:nvPr>
            <p:ph type="body" idx="1"/>
          </p:nvPr>
        </p:nvSpPr>
        <p:spPr>
          <a:xfrm>
            <a:off x="393700" y="1128713"/>
            <a:ext cx="8077200" cy="5349875"/>
          </a:xfrm>
        </p:spPr>
        <p:txBody>
          <a:bodyPr/>
          <a:lstStyle/>
          <a:p>
            <a:pPr marL="0" indent="0" eaLnBrk="1" hangingPunct="1">
              <a:tabLst>
                <a:tab pos="1143000" algn="l"/>
              </a:tabLst>
            </a:pPr>
            <a:r>
              <a:rPr lang="en-US" dirty="0" smtClean="0"/>
              <a:t>The Seven HACCP Principles</a:t>
            </a:r>
          </a:p>
          <a:p>
            <a:pPr marL="520700" lvl="1" indent="-406400" eaLnBrk="1" hangingPunct="1">
              <a:buSzTx/>
              <a:buFont typeface="Wingdings" pitchFamily="2" charset="2"/>
              <a:buAutoNum type="arabicPeriod"/>
              <a:tabLst>
                <a:tab pos="1143000" algn="l"/>
              </a:tabLst>
            </a:pPr>
            <a:r>
              <a:rPr lang="en-US" dirty="0" smtClean="0"/>
              <a:t>What hazard were town officials trying to control?</a:t>
            </a:r>
          </a:p>
          <a:p>
            <a:pPr marL="520700" lvl="1" indent="-406400" eaLnBrk="1" hangingPunct="1">
              <a:buSzTx/>
              <a:buFont typeface="Wingdings" pitchFamily="2" charset="2"/>
              <a:buAutoNum type="arabicPeriod"/>
              <a:tabLst>
                <a:tab pos="1143000" algn="l"/>
              </a:tabLst>
            </a:pPr>
            <a:r>
              <a:rPr lang="en-US" dirty="0" smtClean="0"/>
              <a:t>What did they decide was critical to control the hazard? </a:t>
            </a:r>
          </a:p>
          <a:p>
            <a:pPr marL="520700" lvl="1" indent="-406400" eaLnBrk="1" hangingPunct="1">
              <a:buSzTx/>
              <a:buFont typeface="Wingdings" pitchFamily="2" charset="2"/>
              <a:buAutoNum type="arabicPeriod"/>
              <a:tabLst>
                <a:tab pos="1143000" algn="l"/>
              </a:tabLst>
            </a:pPr>
            <a:r>
              <a:rPr lang="en-US" dirty="0" smtClean="0"/>
              <a:t>What limit did they establish to slow cars down? </a:t>
            </a:r>
          </a:p>
          <a:p>
            <a:pPr marL="520700" lvl="1" indent="-406400" eaLnBrk="1" hangingPunct="1">
              <a:buSzTx/>
              <a:buFont typeface="Wingdings" pitchFamily="2" charset="2"/>
              <a:buAutoNum type="arabicPeriod"/>
              <a:tabLst>
                <a:tab pos="1143000" algn="l"/>
              </a:tabLst>
            </a:pPr>
            <a:r>
              <a:rPr lang="en-US" dirty="0" smtClean="0"/>
              <a:t>How did the town monitor the new speed limit?</a:t>
            </a:r>
          </a:p>
          <a:p>
            <a:pPr marL="520700" lvl="1" indent="-406400" eaLnBrk="1" hangingPunct="1">
              <a:buSzTx/>
              <a:buFont typeface="Wingdings" pitchFamily="2" charset="2"/>
              <a:buAutoNum type="arabicPeriod"/>
              <a:tabLst>
                <a:tab pos="1143000" algn="l"/>
              </a:tabLst>
            </a:pPr>
            <a:r>
              <a:rPr lang="en-US" dirty="0" smtClean="0"/>
              <a:t>What action was taken by drivers who received tickets?</a:t>
            </a:r>
          </a:p>
          <a:p>
            <a:pPr marL="520700" lvl="1" indent="-406400" eaLnBrk="1" hangingPunct="1">
              <a:buSzTx/>
              <a:buFont typeface="Wingdings" pitchFamily="2" charset="2"/>
              <a:buAutoNum type="arabicPeriod"/>
              <a:tabLst>
                <a:tab pos="1143000" algn="l"/>
              </a:tabLst>
            </a:pPr>
            <a:r>
              <a:rPr lang="en-US" dirty="0" smtClean="0"/>
              <a:t>How did town officials verify that the new speed limit was </a:t>
            </a:r>
            <a:br>
              <a:rPr lang="en-US" dirty="0" smtClean="0"/>
            </a:br>
            <a:r>
              <a:rPr lang="en-US" dirty="0" smtClean="0"/>
              <a:t>reducing accidents?</a:t>
            </a:r>
          </a:p>
          <a:p>
            <a:pPr marL="520700" lvl="1" indent="-406400" eaLnBrk="1" hangingPunct="1">
              <a:buSzTx/>
              <a:buFont typeface="Wingdings" pitchFamily="2" charset="2"/>
              <a:buAutoNum type="arabicPeriod"/>
              <a:tabLst>
                <a:tab pos="1143000" algn="l"/>
              </a:tabLst>
            </a:pPr>
            <a:r>
              <a:rPr lang="en-US" dirty="0" smtClean="0"/>
              <a:t>What did town officials do to stay on top of the situation? </a:t>
            </a:r>
          </a:p>
          <a:p>
            <a:pPr marL="520700" lvl="1" indent="-406400" eaLnBrk="1" hangingPunct="1">
              <a:buSzTx/>
              <a:tabLst>
                <a:tab pos="1143000" algn="l"/>
              </a:tabLst>
            </a:pPr>
            <a:endParaRPr lang="en-US" dirty="0" smtClean="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8-20</a:t>
            </a:r>
          </a:p>
        </p:txBody>
      </p:sp>
    </p:spTree>
    <p:extLst>
      <p:ext uri="{BB962C8B-B14F-4D97-AF65-F5344CB8AC3E}">
        <p14:creationId xmlns:p14="http://schemas.microsoft.com/office/powerpoint/2010/main" xmlns="" val="1581074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t>
            </a:r>
            <a:r>
              <a:rPr lang="en-US" dirty="0" smtClean="0">
                <a:latin typeface="Arial Narrow" charset="0"/>
                <a:cs typeface="+mn-cs"/>
              </a:rPr>
              <a:t>analysis</a:t>
            </a:r>
            <a:endParaRPr lang="en-US" dirty="0">
              <a:latin typeface="Arial Narrow" charset="0"/>
              <a:cs typeface="+mn-cs"/>
            </a:endParaRP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8-21</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 y="3584969"/>
            <a:ext cx="8141208" cy="2102332"/>
          </a:xfrm>
          <a:prstGeom prst="rect">
            <a:avLst/>
          </a:prstGeom>
        </p:spPr>
      </p:pic>
    </p:spTree>
    <p:extLst>
      <p:ext uri="{BB962C8B-B14F-4D97-AF65-F5344CB8AC3E}">
        <p14:creationId xmlns:p14="http://schemas.microsoft.com/office/powerpoint/2010/main" xmlns="" val="3833180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8-22</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xmlns="" val="4289517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a:t>
            </a:r>
            <a:r>
              <a:rPr lang="en-US" dirty="0" smtClean="0">
                <a:latin typeface="Arial Narrow" charset="0"/>
              </a:rPr>
              <a:t>to </a:t>
            </a:r>
            <a:endParaRPr lang="en-US" dirty="0">
              <a:latin typeface="Arial Narrow" charset="0"/>
            </a:endParaRP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cstate="print">
              <a:clrChange>
                <a:clrFrom>
                  <a:srgbClr val="BAE0E3"/>
                </a:clrFrom>
                <a:clrTo>
                  <a:srgbClr val="BAE0E3">
                    <a:alpha val="0"/>
                  </a:srgbClr>
                </a:clrTo>
              </a:clrChange>
              <a:extLst>
                <a:ext uri="{28A0092B-C50C-407E-A947-70E740481C1C}">
                  <a14:useLocalDpi xmlns:a14="http://schemas.microsoft.com/office/drawing/2010/main" xmlns=""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spcBef>
                  <a:spcPct val="0"/>
                </a:spcBef>
                <a:spcAft>
                  <a:spcPct val="0"/>
                </a:spcAft>
                <a:defRPr/>
              </a:pPr>
              <a:r>
                <a:rPr lang="en-US" sz="2400" dirty="0" smtClean="0"/>
                <a:t>Critical </a:t>
              </a:r>
            </a:p>
            <a:p>
              <a:pPr algn="ctr" eaLnBrk="1" fontAlgn="base" hangingPunct="1">
                <a:spcBef>
                  <a:spcPct val="0"/>
                </a:spcBef>
                <a:spcAft>
                  <a:spcPct val="0"/>
                </a:spcAft>
                <a:defRPr/>
              </a:pPr>
              <a:r>
                <a:rPr lang="en-US" sz="2400" dirty="0" smtClean="0"/>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8-23</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xmlns="" val="3059470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8-24</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5032"/>
            <a:ext cx="2103120" cy="1917550"/>
          </a:xfrm>
          <a:prstGeom prst="rect">
            <a:avLst/>
          </a:prstGeom>
        </p:spPr>
      </p:pic>
    </p:spTree>
    <p:extLst>
      <p:ext uri="{BB962C8B-B14F-4D97-AF65-F5344CB8AC3E}">
        <p14:creationId xmlns:p14="http://schemas.microsoft.com/office/powerpoint/2010/main" xmlns="" val="4291288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8-25</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180" y="1243013"/>
            <a:ext cx="2098296" cy="1921969"/>
          </a:xfrm>
          <a:prstGeom prst="rect">
            <a:avLst/>
          </a:prstGeom>
        </p:spPr>
      </p:pic>
    </p:spTree>
    <p:extLst>
      <p:ext uri="{BB962C8B-B14F-4D97-AF65-F5344CB8AC3E}">
        <p14:creationId xmlns:p14="http://schemas.microsoft.com/office/powerpoint/2010/main" xmlns="" val="3747263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a:t>
            </a:r>
            <a:r>
              <a:rPr lang="en-US" dirty="0" smtClean="0">
                <a:latin typeface="Arial Narrow" charset="0"/>
              </a:rPr>
              <a:t>using</a:t>
            </a:r>
            <a:endParaRPr lang="en-US" dirty="0">
              <a:latin typeface="Arial Narrow" charset="0"/>
            </a:endParaRP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a:t>
            </a:r>
            <a:r>
              <a:rPr lang="en-US" dirty="0" smtClean="0">
                <a:latin typeface="Arial Narrow" charset="0"/>
              </a:rPr>
              <a:t>identified </a:t>
            </a:r>
            <a:r>
              <a:rPr lang="en-US" dirty="0">
                <a:latin typeface="Arial Narrow" charset="0"/>
              </a:rPr>
              <a:t>hazards</a:t>
            </a: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8-26</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xmlns="" val="3867245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a:t>
            </a:r>
            <a:r>
              <a:rPr lang="en-US" dirty="0" smtClean="0">
                <a:latin typeface="Arial Narrow" charset="0"/>
              </a:rPr>
              <a:t>(</a:t>
            </a:r>
            <a:r>
              <a:rPr lang="en-US" dirty="0">
                <a:latin typeface="Arial Narrow" charset="0"/>
              </a:rPr>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8-27</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xmlns="" val="1905405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a:t>
            </a:r>
            <a:r>
              <a:rPr lang="en-US" dirty="0" smtClean="0">
                <a:latin typeface="Arial Narrow" charset="0"/>
              </a:rPr>
              <a:t>components, </a:t>
            </a:r>
            <a:r>
              <a:rPr lang="en-US" dirty="0">
                <a:latin typeface="Arial Narrow" charset="0"/>
              </a:rPr>
              <a:t>such as </a:t>
            </a:r>
            <a:r>
              <a:rPr lang="en-US" dirty="0" smtClean="0">
                <a:latin typeface="Arial Narrow" charset="0"/>
              </a:rPr>
              <a:t>vinegar, </a:t>
            </a:r>
            <a:r>
              <a:rPr lang="en-US" dirty="0">
                <a:latin typeface="Arial Narrow" charset="0"/>
              </a:rPr>
              <a:t>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8-28</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997860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p>
          <a:p>
            <a:pPr lvl="1" eaLnBrk="1" hangingPunct="1">
              <a:defRPr/>
            </a:pPr>
            <a:r>
              <a:rPr lang="en-US" dirty="0">
                <a:latin typeface="Arial Narrow" charset="0"/>
              </a:rPr>
              <a:t>Packaging food using ROP methods </a:t>
            </a:r>
            <a:r>
              <a:rPr lang="en-US" dirty="0" smtClean="0">
                <a:latin typeface="Arial Narrow" charset="0"/>
              </a:rPr>
              <a:t>including</a:t>
            </a:r>
            <a:endParaRPr lang="en-US" dirty="0">
              <a:latin typeface="Arial Narrow" charset="0"/>
            </a:endParaRP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a:t>
            </a:r>
            <a:r>
              <a:rPr lang="en-US" dirty="0" smtClean="0">
                <a:latin typeface="Arial Narrow" charset="0"/>
              </a:rPr>
              <a:t>. pasteurizing) </a:t>
            </a:r>
            <a:r>
              <a:rPr lang="en-US" dirty="0">
                <a:latin typeface="Arial Narrow" charset="0"/>
              </a:rPr>
              <a:t>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8-29</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3051374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Quality control and </a:t>
            </a:r>
            <a:br>
              <a:rPr lang="en-US" sz="1800" dirty="0" smtClean="0">
                <a:solidFill>
                  <a:srgbClr val="00AEEF"/>
                </a:solidFill>
                <a:latin typeface="Arial Narrow"/>
              </a:rPr>
            </a:br>
            <a:r>
              <a:rPr lang="en-US" sz="1800" dirty="0" smtClean="0">
                <a:solidFill>
                  <a:srgbClr val="00AEEF"/>
                </a:solidFill>
                <a:latin typeface="Arial Narrow"/>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a:solidFill>
                  <a:srgbClr val="00AEEF"/>
                </a:solidFill>
                <a:latin typeface="Arial Narrow"/>
              </a:rPr>
              <a:t>Personal hygiene program</a:t>
            </a:r>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3048" y="2052638"/>
            <a:ext cx="2100183" cy="126904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04194" y="2053529"/>
            <a:ext cx="2103118" cy="1267264"/>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04193" y="4255598"/>
            <a:ext cx="2103119" cy="1263677"/>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61580" y="4255597"/>
            <a:ext cx="2103120" cy="1263677"/>
          </a:xfrm>
          <a:prstGeom prst="rect">
            <a:avLst/>
          </a:prstGeom>
        </p:spPr>
      </p:pic>
    </p:spTree>
    <p:extLst>
      <p:ext uri="{BB962C8B-B14F-4D97-AF65-F5344CB8AC3E}">
        <p14:creationId xmlns:p14="http://schemas.microsoft.com/office/powerpoint/2010/main" xmlns="" val="638733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8-30</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3603717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a:solidFill>
                  <a:srgbClr val="005CAB"/>
                </a:solidFill>
                <a:ea typeface="+mn-ea"/>
                <a:cs typeface="+mn-cs"/>
              </a:rPr>
              <a:t>Checking to see if critical limits are </a:t>
            </a:r>
            <a:r>
              <a:rPr lang="en-US" sz="2400" b="1" dirty="0" smtClean="0">
                <a:solidFill>
                  <a:srgbClr val="005CAB"/>
                </a:solidFill>
                <a:ea typeface="+mn-ea"/>
                <a:cs typeface="+mn-cs"/>
              </a:rPr>
              <a:t>met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7"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2"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23"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Tree>
    <p:extLst>
      <p:ext uri="{BB962C8B-B14F-4D97-AF65-F5344CB8AC3E}">
        <p14:creationId xmlns:p14="http://schemas.microsoft.com/office/powerpoint/2010/main" xmlns="" val="131832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84048" y="1143000"/>
            <a:ext cx="8611586" cy="457200"/>
          </a:xfrm>
        </p:spPr>
        <p:txBody>
          <a:bodyPr/>
          <a:lstStyle/>
          <a:p>
            <a:pPr marL="0" lvl="1" indent="0" eaLnBrk="1" hangingPunct="1">
              <a:buNone/>
              <a:defRPr/>
            </a:pPr>
            <a:r>
              <a:rPr lang="en-US" sz="2400" b="1" dirty="0" smtClean="0">
                <a:solidFill>
                  <a:srgbClr val="005CAB"/>
                </a:solidFill>
                <a:ea typeface="+mn-ea"/>
                <a:cs typeface="+mn-cs"/>
              </a:rPr>
              <a:t>Keeping </a:t>
            </a:r>
            <a:r>
              <a:rPr lang="en-US" sz="2400" b="1" dirty="0">
                <a:solidFill>
                  <a:srgbClr val="005CAB"/>
                </a:solidFill>
                <a:ea typeface="+mn-ea"/>
                <a:cs typeface="+mn-cs"/>
              </a:rPr>
              <a:t>HACCP plan documents</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7"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9"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3"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xmlns="" val="13458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Assessing </a:t>
            </a:r>
            <a:r>
              <a:rPr lang="en-US" sz="2400" b="1" dirty="0">
                <a:solidFill>
                  <a:srgbClr val="005CAB"/>
                </a:solidFill>
                <a:ea typeface="+mn-ea"/>
                <a:cs typeface="+mn-cs"/>
              </a:rPr>
              <a:t>risks within the flow of food</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7"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9"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2"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23"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Tree>
    <p:extLst>
      <p:ext uri="{BB962C8B-B14F-4D97-AF65-F5344CB8AC3E}">
        <p14:creationId xmlns:p14="http://schemas.microsoft.com/office/powerpoint/2010/main" xmlns="" val="28014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Specific </a:t>
            </a:r>
            <a:r>
              <a:rPr lang="en-US" sz="2400" b="1" dirty="0">
                <a:solidFill>
                  <a:srgbClr val="005CAB"/>
                </a:solidFill>
                <a:ea typeface="+mn-ea"/>
                <a:cs typeface="+mn-cs"/>
              </a:rPr>
              <a:t>places within the flow of food where hazards can be prevented, eliminated, or reduced to a safe level</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9"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2"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23"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Tree>
    <p:extLst>
      <p:ext uri="{BB962C8B-B14F-4D97-AF65-F5344CB8AC3E}">
        <p14:creationId xmlns:p14="http://schemas.microsoft.com/office/powerpoint/2010/main" xmlns="" val="3833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Predetermined steps taken when a critical limit is not met</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16"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Tree>
    <p:extLst>
      <p:ext uri="{BB962C8B-B14F-4D97-AF65-F5344CB8AC3E}">
        <p14:creationId xmlns:p14="http://schemas.microsoft.com/office/powerpoint/2010/main" xmlns="" val="290162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Minimum or maximum boundaries that must be met to </a:t>
            </a:r>
            <a:br>
              <a:rPr lang="en-US" sz="2400" b="1" dirty="0" smtClean="0">
                <a:solidFill>
                  <a:srgbClr val="005CAB"/>
                </a:solidFill>
                <a:ea typeface="+mn-ea"/>
                <a:cs typeface="+mn-cs"/>
              </a:rPr>
            </a:br>
            <a:r>
              <a:rPr lang="en-US" sz="2400" b="1" dirty="0" smtClean="0">
                <a:solidFill>
                  <a:srgbClr val="005CAB"/>
                </a:solidFill>
                <a:ea typeface="+mn-ea"/>
                <a:cs typeface="+mn-cs"/>
              </a:rPr>
              <a:t>prevent a hazard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16"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Tree>
    <p:extLst>
      <p:ext uri="{BB962C8B-B14F-4D97-AF65-F5344CB8AC3E}">
        <p14:creationId xmlns:p14="http://schemas.microsoft.com/office/powerpoint/2010/main" xmlns="" val="42405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Determining if the HACCP plan is working as intended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xmlns="" val="15348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8-4</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Standard operating </a:t>
            </a:r>
            <a:br>
              <a:rPr lang="en-US" sz="1800" dirty="0" smtClean="0">
                <a:solidFill>
                  <a:srgbClr val="00AEEF"/>
                </a:solidFill>
                <a:latin typeface="Arial Narrow"/>
              </a:rPr>
            </a:br>
            <a:r>
              <a:rPr lang="en-US" sz="1800" dirty="0" smtClean="0">
                <a:solidFill>
                  <a:srgbClr val="00AEEF"/>
                </a:solidFill>
                <a:latin typeface="Arial Narrow"/>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Cleaning and </a:t>
            </a:r>
            <a:br>
              <a:rPr lang="en-US" sz="1800" dirty="0" smtClean="0">
                <a:solidFill>
                  <a:srgbClr val="00AEEF"/>
                </a:solidFill>
                <a:latin typeface="Arial Narrow"/>
              </a:rPr>
            </a:br>
            <a:r>
              <a:rPr lang="en-US" sz="1800" dirty="0" smtClean="0">
                <a:solidFill>
                  <a:srgbClr val="00AEEF"/>
                </a:solidFill>
                <a:latin typeface="Arial Narrow"/>
              </a:rPr>
              <a:t>sanitation program</a:t>
            </a:r>
            <a:endParaRPr lang="en-US" sz="1800" dirty="0">
              <a:solidFill>
                <a:srgbClr val="00AEEF"/>
              </a:solidFill>
              <a:latin typeface="Arial Narrow"/>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9284" y="2053066"/>
            <a:ext cx="2095661" cy="126819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08687" y="2053529"/>
            <a:ext cx="2094131" cy="1267264"/>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07880" y="4256937"/>
            <a:ext cx="2095746" cy="126099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71448" y="4255586"/>
            <a:ext cx="2091333" cy="1263699"/>
          </a:xfrm>
          <a:prstGeom prst="rect">
            <a:avLst/>
          </a:prstGeom>
        </p:spPr>
      </p:pic>
    </p:spTree>
    <p:extLst>
      <p:ext uri="{BB962C8B-B14F-4D97-AF65-F5344CB8AC3E}">
        <p14:creationId xmlns:p14="http://schemas.microsoft.com/office/powerpoint/2010/main" xmlns="" val="628143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8-5</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xmlns="" val="3763025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8-6</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xmlns="" val="45840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a:t>
            </a:r>
            <a:br>
              <a:rPr lang="en-US" dirty="0" smtClean="0"/>
            </a:br>
            <a:r>
              <a:rPr lang="en-US" dirty="0" smtClean="0"/>
              <a:t>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8-7</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6756" y="1243013"/>
            <a:ext cx="1893143" cy="1410255"/>
          </a:xfrm>
          <a:prstGeom prst="rect">
            <a:avLst/>
          </a:prstGeom>
        </p:spPr>
      </p:pic>
    </p:spTree>
    <p:extLst>
      <p:ext uri="{BB962C8B-B14F-4D97-AF65-F5344CB8AC3E}">
        <p14:creationId xmlns:p14="http://schemas.microsoft.com/office/powerpoint/2010/main" xmlns="" val="77232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8-8</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184145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a:t>
            </a:r>
            <a:r>
              <a:rPr lang="en-US" dirty="0" smtClean="0">
                <a:latin typeface="Arial Narrow" charset="0"/>
              </a:rPr>
              <a:t>facility</a:t>
            </a:r>
            <a:r>
              <a:rPr lang="ja-JP" altLang="en-US" dirty="0" smtClean="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8-9</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1336899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2848</Words>
  <Application>Microsoft Office PowerPoint</Application>
  <PresentationFormat>On-screen Show (4:3)</PresentationFormat>
  <Paragraphs>366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3_SS5e_08_16hr</vt:lpstr>
      <vt:lpstr>Slide 1</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Activity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The 7 HACCP Principles Analogy</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62</cp:revision>
  <cp:lastPrinted>2012-07-02T14:43:34Z</cp:lastPrinted>
  <dcterms:created xsi:type="dcterms:W3CDTF">2012-06-21T22:14:15Z</dcterms:created>
  <dcterms:modified xsi:type="dcterms:W3CDTF">2015-08-10T00:25:28Z</dcterms:modified>
</cp:coreProperties>
</file>