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549" r:id="rId21"/>
    <p:sldId id="302" r:id="rId22"/>
    <p:sldId id="303" r:id="rId23"/>
    <p:sldId id="304" r:id="rId24"/>
    <p:sldId id="305" r:id="rId25"/>
    <p:sldId id="306" r:id="rId26"/>
    <p:sldId id="307" r:id="rId27"/>
    <p:sldId id="308" r:id="rId28"/>
    <p:sldId id="309" r:id="rId29"/>
    <p:sldId id="310" r:id="rId30"/>
    <p:sldId id="550" r:id="rId31"/>
    <p:sldId id="551" r:id="rId32"/>
    <p:sldId id="311" r:id="rId33"/>
    <p:sldId id="552" r:id="rId34"/>
    <p:sldId id="553" r:id="rId35"/>
    <p:sldId id="555" r:id="rId36"/>
    <p:sldId id="556" r:id="rId37"/>
    <p:sldId id="557" r:id="rId38"/>
    <p:sldId id="5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84" y="-72"/>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F1F4FDD-7786-E249-BDDE-ACCF5E318278}" type="slidenum">
              <a:rPr lang="en-US" sz="1200" b="0">
                <a:solidFill>
                  <a:schemeClr val="tx1"/>
                </a:solidFill>
              </a:rPr>
              <a:pPr eaLnBrk="1" hangingPunct="1">
                <a:defRPr/>
              </a:pPr>
              <a:t>1</a:t>
            </a:fld>
            <a:endParaRPr lang="en-US" sz="1200" b="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container of Chinese food has been stapled shut. The staple can easily end up in the food and become a physical contaminant.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can opener has left metal shavings in the canned food which are a physical contaminant. </a:t>
            </a:r>
          </a:p>
          <a:p>
            <a:pPr marL="112163" indent="-112163"/>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 bones in a fish filet are a physical contaminant if not removed.</a:t>
            </a:r>
          </a:p>
          <a:p>
            <a:pPr marL="112163" indent="-112163"/>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chemical spray bottle does not contain a label with the common name of the chemical.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food handler is using the glass cleaner incorrectly by spraying it near food. This can contaminate the food.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Chemicals are being stored above food.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DVD using the next several slides.</a:t>
            </a: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160B8F2-5E34-184E-A935-1A4DBDAD3270}" type="slidenum">
              <a:rPr lang="en-US" sz="1200" b="0">
                <a:solidFill>
                  <a:schemeClr val="tx1"/>
                </a:solidFill>
              </a:rPr>
              <a:pPr eaLnBrk="1" hangingPunct="1">
                <a:defRPr/>
              </a:pPr>
              <a:t>17</a:t>
            </a:fld>
            <a:endParaRPr lang="en-US" sz="1200" b="0" dirty="0">
              <a:solidFill>
                <a:schemeClr val="tx1"/>
              </a:solidFill>
            </a:endParaRPr>
          </a:p>
        </p:txBody>
      </p:sp>
      <p:sp>
        <p:nvSpPr>
          <p:cNvPr id="319491" name="Rectangle 2"/>
          <p:cNvSpPr>
            <a:spLocks noGrp="1" noRot="1" noChangeAspect="1" noChangeArrowheads="1" noTextEdit="1"/>
          </p:cNvSpPr>
          <p:nvPr>
            <p:ph type="sldImg"/>
          </p:nvPr>
        </p:nvSpPr>
        <p:spPr>
          <a:xfrm>
            <a:off x="1143000" y="687388"/>
            <a:ext cx="4572000" cy="3429000"/>
          </a:xfrm>
          <a:ln/>
        </p:spPr>
      </p:sp>
      <p:sp>
        <p:nvSpPr>
          <p:cNvPr id="86019"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Contamination comes from a variety of places.</a:t>
            </a:r>
          </a:p>
          <a:p>
            <a:pPr marL="112163" indent="-112163">
              <a:buFontTx/>
              <a:buChar char="•"/>
            </a:pPr>
            <a:r>
              <a:rPr lang="en-US" dirty="0">
                <a:latin typeface="Times New Roman" charset="0"/>
              </a:rPr>
              <a:t>Contaminants can cause foodborne illness or result in physical injury.</a:t>
            </a:r>
          </a:p>
          <a:p>
            <a:pPr marL="112163" indent="-112163">
              <a:buFontTx/>
              <a:buChar char="•"/>
            </a:pPr>
            <a:r>
              <a:rPr lang="en-US" dirty="0">
                <a:latin typeface="Times New Roman" charset="0"/>
              </a:rPr>
              <a:t>Contaminants are found in the animals we use for food</a:t>
            </a:r>
            <a:r>
              <a:rPr lang="en-US" dirty="0" smtClean="0">
                <a:latin typeface="Times New Roman" charset="0"/>
              </a:rPr>
              <a:t>, </a:t>
            </a:r>
            <a:r>
              <a:rPr lang="en-US" dirty="0">
                <a:latin typeface="Times New Roman" charset="0"/>
              </a:rPr>
              <a:t>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2163" indent="-112163">
              <a:buFontTx/>
              <a:buChar char="•"/>
            </a:pPr>
            <a:r>
              <a:rPr lang="en-US" dirty="0">
                <a:latin typeface="Times New Roman" charset="0"/>
              </a:rPr>
              <a:t>Food can be contaminated on purpose.</a:t>
            </a:r>
          </a:p>
          <a:p>
            <a:pPr marL="112163" indent="-112163">
              <a:buFontTx/>
              <a:buChar char="•"/>
            </a:pPr>
            <a:r>
              <a:rPr lang="en-US" dirty="0">
                <a:latin typeface="Times New Roman" charset="0"/>
              </a:rPr>
              <a:t>Most food is contaminated accidently. </a:t>
            </a:r>
          </a:p>
          <a:p>
            <a:pPr marL="112163" indent="-112163">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72FBC-CBC6-4C43-BA7F-C97A70A09E63}" type="slidenum">
              <a:rPr lang="en-US" sz="1200" b="0">
                <a:solidFill>
                  <a:schemeClr val="tx1"/>
                </a:solidFill>
              </a:rPr>
              <a:pPr eaLnBrk="1" hangingPunct="1">
                <a:defRPr/>
              </a:pPr>
              <a:t>18</a:t>
            </a:fld>
            <a:endParaRPr lang="en-US" sz="1200" b="0" dirty="0">
              <a:solidFill>
                <a:schemeClr val="tx1"/>
              </a:solidFill>
            </a:endParaRPr>
          </a:p>
        </p:txBody>
      </p:sp>
      <p:sp>
        <p:nvSpPr>
          <p:cNvPr id="320515" name="Rectangle 2"/>
          <p:cNvSpPr>
            <a:spLocks noGrp="1" noRot="1" noChangeAspect="1" noChangeArrowheads="1" noTextEdit="1"/>
          </p:cNvSpPr>
          <p:nvPr>
            <p:ph type="sldImg"/>
          </p:nvPr>
        </p:nvSpPr>
        <p:spPr>
          <a:xfrm>
            <a:off x="1143000" y="687388"/>
            <a:ext cx="4572000" cy="3429000"/>
          </a:xfrm>
          <a:ln/>
        </p:spPr>
      </p:sp>
      <p:sp>
        <p:nvSpPr>
          <p:cNvPr id="88067"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Food handlers who don</a:t>
            </a:r>
            <a:r>
              <a:rPr lang="ja-JP" altLang="en-US" dirty="0">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schemeClr val="tx1"/>
                </a:solidFill>
              </a:rPr>
              <a:pPr eaLnBrk="1" hangingPunct="1">
                <a:defRPr/>
              </a:pPr>
              <a:t>19</a:t>
            </a:fld>
            <a:endParaRPr lang="en-US" sz="1200" b="0" dirty="0">
              <a:solidFill>
                <a:schemeClr val="tx1"/>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2163" indent="-112163">
              <a:buFontTx/>
              <a:buChar char="•"/>
            </a:pPr>
            <a:r>
              <a:rPr lang="en-US" dirty="0">
                <a:latin typeface="Times New Roman" charset="0"/>
              </a:rPr>
              <a:t>Not every person who is sick from a foodborne illness will have all of these symptoms. Nor are the symptoms of a foodborne illness limited to this list.</a:t>
            </a:r>
          </a:p>
          <a:p>
            <a:pPr marL="112163" indent="-112163">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Overview of Foodborne Microorganisms and Allergens</a:t>
            </a:r>
            <a:r>
              <a:rPr lang="en-US" dirty="0">
                <a:latin typeface="Times New Roman" pitchFamily="18" charset="0"/>
                <a:ea typeface="ＭＳ Ｐゴシック" charset="0"/>
                <a:cs typeface="ＭＳ Ｐゴシック" charset="0"/>
              </a:rPr>
              <a:t> DVD.</a:t>
            </a:r>
            <a:endParaRPr lang="en-US" dirty="0">
              <a:latin typeface="Times New Roman" charset="0"/>
              <a:ea typeface="ＭＳ Ｐゴシック" charset="0"/>
              <a:cs typeface="ＭＳ Ｐゴシック" charset="0"/>
            </a:endParaRP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prstClr val="black"/>
                </a:solidFill>
              </a:rPr>
              <a:pPr eaLnBrk="1" hangingPunct="1">
                <a:defRPr/>
              </a:pPr>
              <a:t>20</a:t>
            </a:fld>
            <a:endParaRPr lang="en-US" sz="1200" b="0" dirty="0">
              <a:solidFill>
                <a:prstClr val="black"/>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According to the Food and Drug Administration (FDA), there are over 40 different kinds of bacteria, viruses, parasites, and molds that can occur in food and cause a foodborne illness. Of these, six have been singled out by the FDA. These have been dubbed the “Big Six” because they are highly contagious and can cause severe illness. They include:</a:t>
            </a:r>
          </a:p>
          <a:p>
            <a:pPr marL="569363" lvl="1" indent="-112163">
              <a:buFontTx/>
              <a:buChar char="•"/>
            </a:pPr>
            <a:r>
              <a:rPr lang="en-US" sz="1200" i="1" kern="1200" dirty="0" smtClean="0">
                <a:solidFill>
                  <a:schemeClr val="tx1"/>
                </a:solidFill>
                <a:effectLst/>
                <a:latin typeface="+mn-lt"/>
                <a:ea typeface="+mn-ea"/>
                <a:cs typeface="+mn-cs"/>
              </a:rPr>
              <a:t>Shigella</a:t>
            </a:r>
            <a:r>
              <a:rPr lang="en-US" sz="1200" kern="1200" dirty="0" smtClean="0">
                <a:solidFill>
                  <a:schemeClr val="tx1"/>
                </a:solidFill>
                <a:effectLst/>
                <a:latin typeface="+mn-lt"/>
                <a:ea typeface="+mn-ea"/>
                <a:cs typeface="+mn-cs"/>
              </a:rPr>
              <a:t> spp. </a:t>
            </a:r>
          </a:p>
          <a:p>
            <a:pPr marL="569363" lvl="1" indent="-112163">
              <a:buFontTx/>
              <a:buChar char="•"/>
            </a:pP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Typhi</a:t>
            </a:r>
          </a:p>
          <a:p>
            <a:pPr marL="569363" lvl="1" indent="-112163">
              <a:buFontTx/>
              <a:buChar char="•"/>
            </a:pPr>
            <a:r>
              <a:rPr lang="en-US" sz="1200" kern="1200" dirty="0" smtClean="0">
                <a:solidFill>
                  <a:schemeClr val="tx1"/>
                </a:solidFill>
                <a:effectLst/>
                <a:latin typeface="+mn-lt"/>
                <a:ea typeface="+mn-ea"/>
                <a:cs typeface="+mn-cs"/>
              </a:rPr>
              <a:t>Nontyphoidal </a:t>
            </a:r>
            <a:r>
              <a:rPr lang="en-US" sz="1200" i="1" kern="1200" dirty="0" smtClean="0">
                <a:solidFill>
                  <a:schemeClr val="tx1"/>
                </a:solidFill>
                <a:effectLst/>
                <a:latin typeface="+mn-lt"/>
                <a:ea typeface="+mn-ea"/>
                <a:cs typeface="+mn-cs"/>
              </a:rPr>
              <a:t>Salmonella</a:t>
            </a:r>
            <a:r>
              <a:rPr lang="en-US" sz="1200" kern="1200" dirty="0" smtClean="0">
                <a:solidFill>
                  <a:schemeClr val="tx1"/>
                </a:solidFill>
                <a:effectLst/>
                <a:latin typeface="+mn-lt"/>
                <a:ea typeface="+mn-ea"/>
                <a:cs typeface="+mn-cs"/>
              </a:rPr>
              <a:t> (NTS)</a:t>
            </a:r>
          </a:p>
          <a:p>
            <a:pPr marL="569363" lvl="1" indent="-112163">
              <a:buFontTx/>
              <a:buChar char="•"/>
            </a:pPr>
            <a:r>
              <a:rPr lang="en-US" sz="1200" kern="1200" dirty="0" smtClean="0">
                <a:solidFill>
                  <a:schemeClr val="tx1"/>
                </a:solidFill>
                <a:effectLst/>
                <a:latin typeface="+mn-lt"/>
                <a:ea typeface="+mn-ea"/>
                <a:cs typeface="+mn-cs"/>
              </a:rPr>
              <a:t>Shiga toxin-producing </a:t>
            </a:r>
            <a:r>
              <a:rPr lang="en-US" sz="1200" i="1" kern="1200" dirty="0" smtClean="0">
                <a:solidFill>
                  <a:schemeClr val="tx1"/>
                </a:solidFill>
                <a:effectLst/>
                <a:latin typeface="+mn-lt"/>
                <a:ea typeface="+mn-ea"/>
                <a:cs typeface="+mn-cs"/>
              </a:rPr>
              <a:t>Escherichia coli </a:t>
            </a:r>
            <a:r>
              <a:rPr lang="en-US" sz="1200" kern="1200" dirty="0" smtClean="0">
                <a:solidFill>
                  <a:schemeClr val="tx1"/>
                </a:solidFill>
                <a:effectLst/>
                <a:latin typeface="+mn-lt"/>
                <a:ea typeface="+mn-ea"/>
                <a:cs typeface="+mn-cs"/>
              </a:rPr>
              <a:t>(STEC), also known as </a:t>
            </a:r>
            <a:r>
              <a:rPr lang="en-US" sz="1200" i="1"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a:t>
            </a:r>
          </a:p>
          <a:p>
            <a:pPr marL="569363" lvl="1" indent="-112163">
              <a:buFontTx/>
              <a:buChar char="•"/>
            </a:pPr>
            <a:r>
              <a:rPr lang="en-US" sz="1200" kern="1200" dirty="0" smtClean="0">
                <a:solidFill>
                  <a:schemeClr val="tx1"/>
                </a:solidFill>
                <a:effectLst/>
                <a:latin typeface="+mn-lt"/>
                <a:ea typeface="+mn-ea"/>
                <a:cs typeface="+mn-cs"/>
              </a:rPr>
              <a:t>Hepatitis A</a:t>
            </a:r>
          </a:p>
          <a:p>
            <a:pPr marL="569363" lvl="1" indent="-112163">
              <a:buFontTx/>
              <a:buChar char="•"/>
            </a:pPr>
            <a:r>
              <a:rPr lang="en-US" sz="1200" kern="1200" dirty="0" smtClean="0">
                <a:solidFill>
                  <a:schemeClr val="tx1"/>
                </a:solidFill>
                <a:effectLst/>
                <a:latin typeface="+mn-lt"/>
                <a:ea typeface="+mn-ea"/>
                <a:cs typeface="+mn-cs"/>
              </a:rPr>
              <a:t>Norovirus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These pathogens are often found in very high numbers in an infected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person’s feces and can be transferred to food easily. A person does not have</a:t>
            </a:r>
          </a:p>
          <a:p>
            <a:r>
              <a:rPr lang="en-US" sz="1200" kern="1200" dirty="0" smtClean="0">
                <a:solidFill>
                  <a:schemeClr val="tx1"/>
                </a:solidFill>
                <a:effectLst/>
                <a:latin typeface="+mn-lt"/>
                <a:ea typeface="+mn-ea"/>
                <a:cs typeface="+mn-cs"/>
              </a:rPr>
              <a:t>to eat much of the pathogen in order to get sick, and that illness is often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severe. For this reason, food handlers diagnosed with illnesses from these</a:t>
            </a:r>
          </a:p>
          <a:p>
            <a:r>
              <a:rPr lang="en-US" sz="1200" kern="1200" dirty="0" smtClean="0">
                <a:solidFill>
                  <a:schemeClr val="tx1"/>
                </a:solidFill>
                <a:effectLst/>
                <a:latin typeface="+mn-lt"/>
                <a:ea typeface="+mn-ea"/>
                <a:cs typeface="+mn-cs"/>
              </a:rPr>
              <a:t>pathogens cannot work in a foodservice operation while they are sick.</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Teach The Bug</a:t>
            </a:r>
            <a:r>
              <a:rPr lang="en-US" dirty="0">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77540-4EC5-1940-9000-19F53D779FB8}" type="slidenum">
              <a:rPr lang="en-US" sz="1200" b="0">
                <a:solidFill>
                  <a:schemeClr val="tx1"/>
                </a:solidFill>
              </a:rPr>
              <a:pPr eaLnBrk="1" hangingPunct="1">
                <a:defRPr/>
              </a:pPr>
              <a:t>22</a:t>
            </a:fld>
            <a:endParaRPr lang="en-US" sz="1200" b="0" dirty="0">
              <a:solidFill>
                <a:schemeClr val="tx1"/>
              </a:solidFill>
            </a:endParaRPr>
          </a:p>
        </p:txBody>
      </p:sp>
      <p:sp>
        <p:nvSpPr>
          <p:cNvPr id="346115" name="Rectangle 2"/>
          <p:cNvSpPr>
            <a:spLocks noGrp="1" noRot="1" noChangeAspect="1" noChangeArrowheads="1" noTextEdit="1"/>
          </p:cNvSpPr>
          <p:nvPr>
            <p:ph type="sldImg"/>
          </p:nvPr>
        </p:nvSpPr>
        <p:spPr>
          <a:xfrm>
            <a:off x="1144588" y="685800"/>
            <a:ext cx="4572000" cy="3429000"/>
          </a:xfrm>
          <a:ln/>
        </p:spPr>
      </p:sp>
      <p:sp>
        <p:nvSpPr>
          <p:cNvPr id="139267"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Some toxins are naturally associated with certain plants, mushrooms, and seafood. Toxins are a natural part of some fish.</a:t>
            </a:r>
          </a:p>
          <a:p>
            <a:pPr marL="112163" indent="-112163">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2163" indent="-112163">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8A09A69-E1C8-434A-9253-B4A500A9A692}" type="slidenum">
              <a:rPr lang="en-US" sz="1200" b="0">
                <a:solidFill>
                  <a:schemeClr val="tx1"/>
                </a:solidFill>
              </a:rPr>
              <a:pPr eaLnBrk="1" hangingPunct="1">
                <a:defRPr/>
              </a:pPr>
              <a:t>23</a:t>
            </a:fld>
            <a:endParaRPr lang="en-US" sz="1200" b="0" dirty="0">
              <a:solidFill>
                <a:schemeClr val="tx1"/>
              </a:solidFill>
            </a:endParaRPr>
          </a:p>
        </p:txBody>
      </p:sp>
      <p:sp>
        <p:nvSpPr>
          <p:cNvPr id="347139" name="Rectangle 2"/>
          <p:cNvSpPr>
            <a:spLocks noGrp="1" noRot="1" noChangeAspect="1" noChangeArrowheads="1" noTextEdit="1"/>
          </p:cNvSpPr>
          <p:nvPr>
            <p:ph type="sldImg"/>
          </p:nvPr>
        </p:nvSpPr>
        <p:spPr>
          <a:xfrm>
            <a:off x="1144588" y="685800"/>
            <a:ext cx="4572000" cy="3429000"/>
          </a:xfrm>
          <a:ln/>
        </p:spPr>
      </p:sp>
      <p:sp>
        <p:nvSpPr>
          <p:cNvPr id="141315"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CB15045-FDDF-2F49-8F1F-576D3DC7CFAE}" type="slidenum">
              <a:rPr lang="en-US" sz="1200" b="0">
                <a:solidFill>
                  <a:schemeClr val="tx1"/>
                </a:solidFill>
              </a:rPr>
              <a:pPr eaLnBrk="1" hangingPunct="1">
                <a:defRPr/>
              </a:pPr>
              <a:t>24</a:t>
            </a:fld>
            <a:endParaRPr lang="en-US" sz="1200" b="0" dirty="0">
              <a:solidFill>
                <a:schemeClr val="tx1"/>
              </a:solidFill>
            </a:endParaRPr>
          </a:p>
        </p:txBody>
      </p:sp>
      <p:sp>
        <p:nvSpPr>
          <p:cNvPr id="354307" name="Rectangle 2"/>
          <p:cNvSpPr>
            <a:spLocks noGrp="1" noRot="1" noChangeAspect="1" noChangeArrowheads="1" noTextEdit="1"/>
          </p:cNvSpPr>
          <p:nvPr>
            <p:ph type="sldImg"/>
          </p:nvPr>
        </p:nvSpPr>
        <p:spPr>
          <a:xfrm>
            <a:off x="1143000" y="687388"/>
            <a:ext cx="4572000" cy="3429000"/>
          </a:xfrm>
          <a:ln/>
        </p:spPr>
      </p:sp>
      <p:sp>
        <p:nvSpPr>
          <p:cNvPr id="155651"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2163" indent="-112163">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2163" indent="-112163">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2163" indent="-112163">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2163" indent="-112163">
              <a:buFontTx/>
              <a:buChar char="•"/>
            </a:pPr>
            <a:endParaRPr lang="en-US" dirty="0">
              <a:latin typeface="Times New Roman" charset="0"/>
            </a:endParaRPr>
          </a:p>
          <a:p>
            <a:pPr marL="112163" indent="-112163">
              <a:buFontTx/>
              <a:buChar char="•"/>
            </a:pPr>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B8E1AA1-582F-FF46-9750-8CA2D234F02E}" type="slidenum">
              <a:rPr lang="en-US" sz="1200" b="0">
                <a:solidFill>
                  <a:schemeClr val="tx1"/>
                </a:solidFill>
              </a:rPr>
              <a:pPr eaLnBrk="1" hangingPunct="1">
                <a:defRPr/>
              </a:pPr>
              <a:t>25</a:t>
            </a:fld>
            <a:endParaRPr lang="en-US" sz="1200" b="0" dirty="0">
              <a:solidFill>
                <a:schemeClr val="tx1"/>
              </a:solidFill>
            </a:endParaRPr>
          </a:p>
        </p:txBody>
      </p:sp>
      <p:sp>
        <p:nvSpPr>
          <p:cNvPr id="355331" name="Rectangle 2"/>
          <p:cNvSpPr>
            <a:spLocks noGrp="1" noRot="1" noChangeAspect="1" noChangeArrowheads="1" noTextEdit="1"/>
          </p:cNvSpPr>
          <p:nvPr>
            <p:ph type="sldImg"/>
          </p:nvPr>
        </p:nvSpPr>
        <p:spPr>
          <a:xfrm>
            <a:off x="1143000" y="687388"/>
            <a:ext cx="4572000" cy="3429000"/>
          </a:xfrm>
          <a:ln/>
        </p:spPr>
      </p:sp>
      <p:sp>
        <p:nvSpPr>
          <p:cNvPr id="157699" name="Rectangle 3"/>
          <p:cNvSpPr>
            <a:spLocks noGrp="1" noChangeArrowheads="1"/>
          </p:cNvSpPr>
          <p:nvPr>
            <p:ph type="body" idx="1"/>
          </p:nvPr>
        </p:nvSpPr>
        <p:spPr>
          <a:xfrm>
            <a:off x="857250" y="4392431"/>
            <a:ext cx="5590761" cy="44517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2163" indent="-112163">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2163" indent="-112163">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2163" indent="-112163">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2163" indent="-112163">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a:t>
            </a:r>
            <a:r>
              <a:rPr lang="en-US" dirty="0" smtClean="0">
                <a:latin typeface="Times New Roman" charset="0"/>
              </a:rPr>
              <a:t>. Contact </a:t>
            </a:r>
            <a:r>
              <a:rPr lang="en-US" dirty="0">
                <a:latin typeface="Times New Roman" charset="0"/>
              </a:rPr>
              <a:t>your regulatory authority immediately. Maintain an emergency contact list.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2B4E48-3C45-1F42-9AB4-0A08A8E36146}" type="slidenum">
              <a:rPr lang="en-US" sz="1200" b="0">
                <a:solidFill>
                  <a:schemeClr val="tx1"/>
                </a:solidFill>
              </a:rPr>
              <a:pPr eaLnBrk="1" hangingPunct="1">
                <a:defRPr/>
              </a:pPr>
              <a:t>26</a:t>
            </a:fld>
            <a:endParaRPr lang="en-US" sz="1200" b="0" dirty="0">
              <a:solidFill>
                <a:schemeClr val="tx1"/>
              </a:solidFill>
            </a:endParaRPr>
          </a:p>
        </p:txBody>
      </p:sp>
      <p:sp>
        <p:nvSpPr>
          <p:cNvPr id="357379"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68244" indent="-168244">
              <a:buFont typeface="Arial" pitchFamily="34" charset="0"/>
              <a:buChar char="•"/>
              <a:defRPr/>
            </a:pPr>
            <a:r>
              <a:rPr lang="en-US" dirty="0" smtClean="0">
                <a:ea typeface="+mn-ea"/>
                <a:cs typeface="+mn-cs"/>
              </a:rPr>
              <a:t>Contact the local regulatory authority if you suspect an outbreak.</a:t>
            </a:r>
          </a:p>
          <a:p>
            <a:pPr>
              <a:defRPr/>
            </a:pPr>
            <a:endParaRPr lang="en-US" dirty="0" smtClean="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A3FEF9-2CAE-3D47-954F-EADCB13271BA}" type="slidenum">
              <a:rPr lang="en-US" sz="1200" b="0">
                <a:solidFill>
                  <a:schemeClr val="tx1"/>
                </a:solidFill>
              </a:rPr>
              <a:pPr eaLnBrk="1" hangingPunct="1">
                <a:defRPr/>
              </a:pPr>
              <a:t>27</a:t>
            </a:fld>
            <a:endParaRPr lang="en-US" sz="1200" b="0" dirty="0">
              <a:solidFill>
                <a:schemeClr val="tx1"/>
              </a:solidFill>
            </a:endParaRPr>
          </a:p>
        </p:txBody>
      </p:sp>
      <p:sp>
        <p:nvSpPr>
          <p:cNvPr id="358403"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68244" indent="-168244">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a:defRPr/>
            </a:pPr>
            <a:endParaRPr lang="en-US" dirty="0" smtClean="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4F9023-08C6-224F-946C-6936E4E3B08D}" type="slidenum">
              <a:rPr lang="en-US" sz="1200" b="0">
                <a:solidFill>
                  <a:schemeClr val="tx1"/>
                </a:solidFill>
              </a:rPr>
              <a:pPr eaLnBrk="1" hangingPunct="1">
                <a:defRPr/>
              </a:pPr>
              <a:t>28</a:t>
            </a:fld>
            <a:endParaRPr lang="en-US" sz="1200" b="0" dirty="0">
              <a:solidFill>
                <a:schemeClr val="tx1"/>
              </a:solidFill>
            </a:endParaRPr>
          </a:p>
        </p:txBody>
      </p:sp>
      <p:sp>
        <p:nvSpPr>
          <p:cNvPr id="359427" name="Rectangle 2"/>
          <p:cNvSpPr>
            <a:spLocks noGrp="1" noRot="1" noChangeAspect="1" noChangeArrowheads="1" noTextEdit="1"/>
          </p:cNvSpPr>
          <p:nvPr>
            <p:ph type="sldImg"/>
          </p:nvPr>
        </p:nvSpPr>
        <p:spPr>
          <a:xfrm>
            <a:off x="1143000" y="687388"/>
            <a:ext cx="4572000"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68244" indent="-168244">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68244" indent="-168244">
              <a:buFont typeface="Arial" pitchFamily="34" charset="0"/>
              <a:buChar char="•"/>
              <a:defRPr/>
            </a:pPr>
            <a:r>
              <a:rPr lang="en-US" dirty="0" smtClean="0">
                <a:ea typeface="+mn-ea"/>
                <a:cs typeface="+mn-cs"/>
              </a:rPr>
              <a:t>Review food-handling procedures to identify if standards are not being met or procedures are not working.</a:t>
            </a:r>
          </a:p>
          <a:p>
            <a:pPr>
              <a:defRPr/>
            </a:pPr>
            <a:endParaRPr lang="en-US" dirty="0" smtClean="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Allergen Story </a:t>
            </a:r>
            <a:r>
              <a:rPr lang="en-US" dirty="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marL="168244" indent="-168244">
              <a:buFont typeface="Arial" pitchFamily="34" charset="0"/>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168244" indent="-168244" defTabSz="897301" eaLnBrk="0" fontAlgn="base" hangingPunct="0">
              <a:spcBef>
                <a:spcPct val="30000"/>
              </a:spcBef>
              <a:spcAft>
                <a:spcPct val="0"/>
              </a:spcAft>
              <a:buFont typeface="Arial" pitchFamily="34" charset="0"/>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marL="168244" indent="-168244">
              <a:buFont typeface="Arial" pitchFamily="34" charset="0"/>
              <a:buChar char="•"/>
              <a:defRPr/>
            </a:pP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a:t>
            </a:r>
            <a:r>
              <a:rPr lang="en-US" b="1" baseline="0" dirty="0" smtClean="0"/>
              <a:t> Notes</a:t>
            </a:r>
            <a:endParaRPr lang="en-US" dirty="0" smtClean="0">
              <a:latin typeface="Times New Roman" charset="0"/>
            </a:endParaRPr>
          </a:p>
          <a:p>
            <a:pPr marL="112163" indent="-112163">
              <a:buFontTx/>
              <a:buChar char="•"/>
            </a:pPr>
            <a:r>
              <a:rPr lang="en-US" sz="1200" kern="1200" dirty="0" smtClean="0">
                <a:solidFill>
                  <a:schemeClr val="tx1"/>
                </a:solidFill>
                <a:effectLst/>
                <a:latin typeface="+mn-lt"/>
                <a:ea typeface="+mn-ea"/>
                <a:cs typeface="+mn-cs"/>
              </a:rPr>
              <a:t>Your staff should be able to tell customers about menu items that contain potential allergens. At minimum, have one person available per shift to answer customers’ questions about menu items. When working with a customer to place an allergen special order, staff must be able to do the following.</a:t>
            </a:r>
          </a:p>
          <a:p>
            <a:pPr marL="628650" lvl="1" indent="-171450">
              <a:buFont typeface="Arial" panose="020B0604020202020204" pitchFamily="34" charset="0"/>
              <a:buChar char="•"/>
            </a:pPr>
            <a:r>
              <a:rPr lang="en-US" dirty="0" smtClean="0">
                <a:solidFill>
                  <a:schemeClr val="accent6">
                    <a:lumMod val="60000"/>
                    <a:lumOff val="40000"/>
                  </a:schemeClr>
                </a:solidFill>
              </a:rPr>
              <a:t>Describe menu items to guests, and identify any allergens in the item. </a:t>
            </a:r>
            <a:r>
              <a:rPr lang="en-US" sz="1200" kern="1200" dirty="0" smtClean="0">
                <a:solidFill>
                  <a:schemeClr val="tx1"/>
                </a:solidFill>
                <a:effectLst/>
                <a:latin typeface="+mn-lt"/>
                <a:ea typeface="+mn-ea"/>
                <a:cs typeface="+mn-cs"/>
              </a:rPr>
              <a:t>Identify any “secret” ingredients. For example, your operation may have a house specialty that includes an allergen.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Suggest menu items that do not contain the food that the customer is allergic to.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the allergen special order. Clearly mark or otherwise indicate the order for the guest with the identified food allergy. This is done to inform the kitchen staff of the guest’s food allergy.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Confirm the allergen special order with the kitchen staff when picking up the food. Make sure no garnishes or other items containing the allergen touch the plate. Food should be hand-delivered to guests with allergies. Delivering food separately from the other food delivered to a table will help prevent contact with food allergens.</a:t>
            </a:r>
          </a:p>
        </p:txBody>
      </p:sp>
      <p:sp>
        <p:nvSpPr>
          <p:cNvPr id="4" name="Slide Number Placeholder 3"/>
          <p:cNvSpPr>
            <a:spLocks noGrp="1"/>
          </p:cNvSpPr>
          <p:nvPr>
            <p:ph type="sldNum" sz="quarter" idx="10"/>
          </p:nvPr>
        </p:nvSpPr>
        <p:spPr/>
        <p:txBody>
          <a:bodyPr/>
          <a:lstStyle/>
          <a:p>
            <a:fld id="{6E113976-0BB7-43CD-B8AA-A45C1DB02039}" type="slidenum">
              <a:rPr lang="en-US" smtClean="0"/>
              <a:pPr/>
              <a:t>30</a:t>
            </a:fld>
            <a:endParaRPr lang="en-US" dirty="0"/>
          </a:p>
        </p:txBody>
      </p:sp>
    </p:spTree>
    <p:extLst>
      <p:ext uri="{BB962C8B-B14F-4D97-AF65-F5344CB8AC3E}">
        <p14:creationId xmlns:p14="http://schemas.microsoft.com/office/powerpoint/2010/main" xmlns="" val="2776615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pPr marL="171450" indent="-171450">
              <a:buFont typeface="Arial" panose="020B0604020202020204" pitchFamily="34" charset="0"/>
              <a:buChar char="•"/>
            </a:pPr>
            <a:r>
              <a:rPr lang="en-US" baseline="0" dirty="0" smtClean="0"/>
              <a:t>When preparing an allergen special order, always check recipes and food labels for the allergen. M</a:t>
            </a:r>
            <a:r>
              <a:rPr lang="en-US" sz="1200" kern="1200" dirty="0" smtClean="0">
                <a:solidFill>
                  <a:schemeClr val="tx1"/>
                </a:solidFill>
                <a:effectLst/>
                <a:latin typeface="+mn-lt"/>
                <a:ea typeface="+mn-ea"/>
                <a:cs typeface="+mn-cs"/>
              </a:rPr>
              <a:t>anufactured products that contain one or more of the Big Eight allergens are required to clearly identify them on the ingredient label.</a:t>
            </a:r>
            <a:r>
              <a:rPr lang="en-US" sz="1200" kern="1200" baseline="0" dirty="0" smtClean="0">
                <a:solidFill>
                  <a:schemeClr val="tx1"/>
                </a:solidFill>
                <a:effectLst/>
                <a:latin typeface="+mn-lt"/>
                <a:ea typeface="+mn-ea"/>
                <a:cs typeface="+mn-cs"/>
              </a:rPr>
              <a:t> This makes it easy to see if a product is safe.</a:t>
            </a: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Used cleaned</a:t>
            </a:r>
            <a:r>
              <a:rPr lang="en-US" sz="1200" kern="1200" baseline="0" dirty="0" smtClean="0">
                <a:solidFill>
                  <a:schemeClr val="tx1"/>
                </a:solidFill>
                <a:effectLst/>
                <a:latin typeface="+mn-lt"/>
                <a:ea typeface="+mn-ea"/>
                <a:cs typeface="+mn-cs"/>
              </a:rPr>
              <a:t> an sanitized utensils and equipment, i</a:t>
            </a:r>
            <a:r>
              <a:rPr lang="en-US" sz="1200" kern="1200" dirty="0" smtClean="0">
                <a:solidFill>
                  <a:schemeClr val="tx1"/>
                </a:solidFill>
                <a:effectLst/>
                <a:latin typeface="+mn-lt"/>
                <a:ea typeface="+mn-ea"/>
                <a:cs typeface="+mn-cs"/>
              </a:rPr>
              <a:t>ncluding food-prep surfaces. Some operations use a separate set of cooking utensils just for allergen special orders. Make sure the allergen does not touch anything for customers with food allergies.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Wash hand</a:t>
            </a:r>
            <a:r>
              <a:rPr lang="en-US" sz="1200" kern="1200" baseline="0" dirty="0" smtClean="0">
                <a:solidFill>
                  <a:schemeClr val="tx1"/>
                </a:solidFill>
                <a:effectLst/>
                <a:latin typeface="+mn-lt"/>
                <a:ea typeface="+mn-ea"/>
                <a:cs typeface="+mn-cs"/>
              </a:rPr>
              <a:t>s and change gloves before preparing the order.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separate fryers and cooking oils when frying food for customers with food allergies. As</a:t>
            </a:r>
            <a:r>
              <a:rPr lang="en-US" sz="1200" kern="1200" baseline="0" dirty="0" smtClean="0">
                <a:solidFill>
                  <a:schemeClr val="tx1"/>
                </a:solidFill>
                <a:effectLst/>
                <a:latin typeface="+mn-lt"/>
                <a:ea typeface="+mn-ea"/>
                <a:cs typeface="+mn-cs"/>
              </a:rPr>
              <a:t> an example, cooking shrimp in a fryer will make that oil dangerous for guest with a shellfish allergy. Any other food cooked in that oil could cause an allergic reaction in those guests.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labeling food packaged on-site for retail sale, make sure the label includes any of</a:t>
            </a:r>
            <a:r>
              <a:rPr lang="en-US" sz="1200" kern="1200" baseline="0" dirty="0" smtClean="0">
                <a:solidFill>
                  <a:schemeClr val="tx1"/>
                </a:solidFill>
                <a:effectLst/>
                <a:latin typeface="+mn-lt"/>
                <a:ea typeface="+mn-ea"/>
                <a:cs typeface="+mn-cs"/>
              </a:rPr>
              <a:t> the Big Eight allergens contained in the product.</a:t>
            </a:r>
          </a:p>
        </p:txBody>
      </p:sp>
      <p:sp>
        <p:nvSpPr>
          <p:cNvPr id="4" name="Slide Number Placeholder 3"/>
          <p:cNvSpPr>
            <a:spLocks noGrp="1"/>
          </p:cNvSpPr>
          <p:nvPr>
            <p:ph type="sldNum" sz="quarter" idx="10"/>
          </p:nvPr>
        </p:nvSpPr>
        <p:spPr/>
        <p:txBody>
          <a:bodyPr/>
          <a:lstStyle/>
          <a:p>
            <a:fld id="{6E113976-0BB7-43CD-B8AA-A45C1DB02039}" type="slidenum">
              <a:rPr lang="en-US" smtClean="0"/>
              <a:pPr/>
              <a:t>31</a:t>
            </a:fld>
            <a:endParaRPr lang="en-US" dirty="0"/>
          </a:p>
        </p:txBody>
      </p:sp>
    </p:spTree>
    <p:extLst>
      <p:ext uri="{BB962C8B-B14F-4D97-AF65-F5344CB8AC3E}">
        <p14:creationId xmlns:p14="http://schemas.microsoft.com/office/powerpoint/2010/main" xmlns="" val="251848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pitchFamily="18" charset="0"/>
                <a:ea typeface="ＭＳ Ｐゴシック" charset="0"/>
                <a:cs typeface="ＭＳ Ｐゴシック" charset="0"/>
              </a:rPr>
              <a:t>Instructor Notes</a:t>
            </a:r>
          </a:p>
          <a:p>
            <a:pPr marL="168244" indent="-168244">
              <a:buFont typeface="Arial" pitchFamily="34" charset="0"/>
              <a:buChar char="•"/>
              <a:defRPr/>
            </a:pPr>
            <a:r>
              <a:rPr lang="en-US" dirty="0">
                <a:latin typeface="Times New Roman" pitchFamily="18" charset="0"/>
                <a:ea typeface="ＭＳ Ｐゴシック" charset="0"/>
                <a:cs typeface="ＭＳ Ｐゴシック" charset="0"/>
              </a:rPr>
              <a:t>Review the content presented using the next several slides.</a:t>
            </a:r>
            <a:endParaRPr lang="en-US" b="0"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72C1-7AC1-438F-BEED-7221CD3E81AD}" type="slidenum">
              <a:rPr lang="en-US"/>
              <a:pPr/>
              <a:t>33</a:t>
            </a:fld>
            <a:endParaRPr lang="en-US" dirty="0"/>
          </a:p>
        </p:txBody>
      </p:sp>
      <p:sp>
        <p:nvSpPr>
          <p:cNvPr id="3568642" name="Rectangle 2"/>
          <p:cNvSpPr>
            <a:spLocks noGrp="1" noRot="1" noChangeAspect="1" noChangeArrowheads="1" noTextEdit="1"/>
          </p:cNvSpPr>
          <p:nvPr>
            <p:ph type="sldImg"/>
          </p:nvPr>
        </p:nvSpPr>
        <p:spPr>
          <a:ln/>
        </p:spPr>
      </p:sp>
      <p:sp>
        <p:nvSpPr>
          <p:cNvPr id="356864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023E-EDFD-49F2-8509-7C5F9F8D1F42}" type="slidenum">
              <a:rPr lang="en-US"/>
              <a:pPr/>
              <a:t>34</a:t>
            </a:fld>
            <a:endParaRPr lang="en-US" dirty="0"/>
          </a:p>
        </p:txBody>
      </p:sp>
      <p:sp>
        <p:nvSpPr>
          <p:cNvPr id="3517442" name="Rectangle 2"/>
          <p:cNvSpPr>
            <a:spLocks noGrp="1" noRot="1" noChangeAspect="1" noChangeArrowheads="1" noTextEdit="1"/>
          </p:cNvSpPr>
          <p:nvPr>
            <p:ph type="sldImg"/>
          </p:nvPr>
        </p:nvSpPr>
        <p:spPr>
          <a:ln/>
        </p:spPr>
      </p:sp>
      <p:sp>
        <p:nvSpPr>
          <p:cNvPr id="351744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733C4-052A-4701-9D68-149005F205E3}" type="slidenum">
              <a:rPr lang="en-US"/>
              <a:pPr/>
              <a:t>35</a:t>
            </a:fld>
            <a:endParaRPr lang="en-US" dirty="0"/>
          </a:p>
        </p:txBody>
      </p:sp>
      <p:sp>
        <p:nvSpPr>
          <p:cNvPr id="3537922" name="Rectangle 2"/>
          <p:cNvSpPr>
            <a:spLocks noGrp="1" noRot="1" noChangeAspect="1" noChangeArrowheads="1" noTextEdit="1"/>
          </p:cNvSpPr>
          <p:nvPr>
            <p:ph type="sldImg"/>
          </p:nvPr>
        </p:nvSpPr>
        <p:spPr>
          <a:ln/>
        </p:spPr>
      </p:sp>
      <p:sp>
        <p:nvSpPr>
          <p:cNvPr id="3537923"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B7279-27F7-4850-8461-75D946CFF32B}" type="slidenum">
              <a:rPr lang="en-US"/>
              <a:pPr/>
              <a:t>36</a:t>
            </a:fld>
            <a:endParaRPr lang="en-US" dirty="0"/>
          </a:p>
        </p:txBody>
      </p:sp>
      <p:sp>
        <p:nvSpPr>
          <p:cNvPr id="3562498" name="Rectangle 2"/>
          <p:cNvSpPr>
            <a:spLocks noGrp="1" noRot="1" noChangeAspect="1" noChangeArrowheads="1" noTextEdit="1"/>
          </p:cNvSpPr>
          <p:nvPr>
            <p:ph type="sldImg"/>
          </p:nvPr>
        </p:nvSpPr>
        <p:spPr>
          <a:ln/>
        </p:spPr>
      </p:sp>
      <p:sp>
        <p:nvSpPr>
          <p:cNvPr id="356249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37</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21710-FE23-41B1-A2DA-945B8207D39A}" type="slidenum">
              <a:rPr lang="en-US"/>
              <a:pPr/>
              <a:t>38</a:t>
            </a:fld>
            <a:endParaRPr lang="en-US" dirty="0"/>
          </a:p>
        </p:txBody>
      </p:sp>
      <p:sp>
        <p:nvSpPr>
          <p:cNvPr id="3531778" name="Rectangle 2"/>
          <p:cNvSpPr>
            <a:spLocks noGrp="1" noRot="1" noChangeAspect="1" noChangeArrowheads="1" noTextEdit="1"/>
          </p:cNvSpPr>
          <p:nvPr>
            <p:ph type="sldImg"/>
          </p:nvPr>
        </p:nvSpPr>
        <p:spPr>
          <a:ln/>
        </p:spPr>
      </p:sp>
      <p:sp>
        <p:nvSpPr>
          <p:cNvPr id="3531779" name="Rectangle 3"/>
          <p:cNvSpPr>
            <a:spLocks noGrp="1" noChangeArrowheads="1"/>
          </p:cNvSpPr>
          <p:nvPr>
            <p:ph type="body" idx="1"/>
          </p:nvPr>
        </p:nvSpPr>
        <p:spPr>
          <a:noFill/>
          <a:ln/>
        </p:spPr>
        <p:txBody>
          <a:bodyPr/>
          <a:lstStyle/>
          <a:p>
            <a:pPr marL="112163" indent="-112163"/>
            <a:endParaRPr lang="en-US" i="1" dirty="0"/>
          </a:p>
          <a:p>
            <a:pPr marL="112163" indent="-112163"/>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5262C-71C7-493B-B978-C45FB38EC0C5}" type="slidenum">
              <a:rPr lang="en-US"/>
              <a:pPr/>
              <a:t>5</a:t>
            </a:fld>
            <a:endParaRPr lang="en-US" dirty="0"/>
          </a:p>
        </p:txBody>
      </p:sp>
      <p:sp>
        <p:nvSpPr>
          <p:cNvPr id="2321410"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6</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7</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8</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906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2-10</a:t>
            </a:r>
          </a:p>
        </p:txBody>
      </p:sp>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1754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2-11</a:t>
            </a:r>
          </a:p>
        </p:txBody>
      </p:sp>
      <p:sp>
        <p:nvSpPr>
          <p:cNvPr id="11"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73075" y="18266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05907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5048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be a physical contaminant?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2-12</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7363"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38713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safe practice when handling chemicals? Why?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2-13</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309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719"/>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2-14</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9991"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81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10000" y="2334583"/>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endParaRPr lang="en-US" sz="2400" b="1" dirty="0">
              <a:latin typeface="+mj-lt"/>
            </a:endParaRPr>
          </a:p>
        </p:txBody>
      </p:sp>
      <p:sp>
        <p:nvSpPr>
          <p:cNvPr id="6" name="Rectangle 3"/>
          <p:cNvSpPr>
            <a:spLocks noGrp="1" noChangeArrowheads="1"/>
          </p:cNvSpPr>
          <p:nvPr>
            <p:ph idx="1"/>
          </p:nvPr>
        </p:nvSpPr>
        <p:spPr>
          <a:xfrm>
            <a:off x="390524" y="1143000"/>
            <a:ext cx="8086725" cy="457200"/>
          </a:xfrm>
        </p:spPr>
        <p:txBody>
          <a:bodyPr/>
          <a:lstStyle/>
          <a:p>
            <a:pPr marL="0" lvl="1" indent="0" eaLnBrk="1" hangingPunct="1">
              <a:buNone/>
              <a:defRPr/>
            </a:pPr>
            <a:r>
              <a:rPr lang="en-US" sz="2400" b="1" dirty="0" smtClean="0">
                <a:solidFill>
                  <a:srgbClr val="005CAB"/>
                </a:solidFill>
                <a:ea typeface="+mn-ea"/>
                <a:cs typeface="+mn-cs"/>
              </a:rPr>
              <a:t>Is this a safe practice when handling chemicals? </a:t>
            </a:r>
            <a:r>
              <a:rPr lang="en-US" sz="2400" b="1" dirty="0">
                <a:solidFill>
                  <a:srgbClr val="005CAB"/>
                </a:solidFill>
              </a:rPr>
              <a:t>Why?</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2-15</a:t>
            </a:r>
          </a:p>
        </p:txBody>
      </p:sp>
      <p:sp>
        <p:nvSpPr>
          <p:cNvPr id="12" name="Rectangle 2"/>
          <p:cNvSpPr>
            <a:spLocks noGrp="1" noChangeArrowheads="1"/>
          </p:cNvSpPr>
          <p:nvPr>
            <p:ph type="title"/>
          </p:nvPr>
        </p:nvSpPr>
        <p:spPr>
          <a:xfrm>
            <a:off x="400050" y="160338"/>
            <a:ext cx="8307388" cy="519112"/>
          </a:xfrm>
        </p:spPr>
        <p:txBody>
          <a:bodyPr/>
          <a:lstStyle/>
          <a:p>
            <a:r>
              <a:rPr lang="en-US" dirty="0">
                <a:latin typeface="Arial Narrow" charset="0"/>
              </a:rPr>
              <a:t>DVD Review</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87363" y="1847850"/>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82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3904750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2-17</a:t>
            </a:r>
          </a:p>
        </p:txBody>
      </p:sp>
    </p:spTree>
    <p:extLst>
      <p:ext uri="{BB962C8B-B14F-4D97-AF65-F5344CB8AC3E}">
        <p14:creationId xmlns:p14="http://schemas.microsoft.com/office/powerpoint/2010/main" xmlns="" val="1070469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is </a:t>
            </a:r>
            <a:r>
              <a:rPr lang="en-US" dirty="0" smtClean="0">
                <a:latin typeface="Arial Narrow" charset="0"/>
              </a:rPr>
              <a:t>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a:t>
            </a:r>
            <a:r>
              <a:rPr lang="en-US" dirty="0" smtClean="0">
                <a:latin typeface="Arial Narrow" charset="0"/>
              </a:rPr>
              <a:t>food-contact </a:t>
            </a:r>
            <a:r>
              <a:rPr lang="en-US" dirty="0">
                <a:latin typeface="Arial Narrow" charset="0"/>
              </a:rPr>
              <a:t>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2-18</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988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2-19</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times: </a:t>
            </a:r>
            <a:endParaRPr lang="en-US" sz="2400" dirty="0">
              <a:solidFill>
                <a:srgbClr val="005CAB"/>
              </a:solidFill>
              <a:ea typeface="+mn-ea"/>
              <a:cs typeface="+mn-cs"/>
            </a:endParaRPr>
          </a:p>
          <a:p>
            <a:pPr marL="347472" lvl="1" indent="-347472">
              <a:lnSpc>
                <a:spcPct val="100000"/>
              </a:lnSpc>
              <a:spcBef>
                <a:spcPts val="900"/>
              </a:spcBef>
              <a:defRPr/>
            </a:pPr>
            <a:r>
              <a:rPr lang="en-US" b="0" dirty="0">
                <a:ea typeface="+mn-ea"/>
                <a:cs typeface="+mn-cs"/>
              </a:rPr>
              <a:t>Depend </a:t>
            </a:r>
            <a:r>
              <a:rPr lang="en-US" b="0" dirty="0" smtClean="0">
                <a:ea typeface="+mn-ea"/>
                <a:cs typeface="+mn-cs"/>
              </a:rPr>
              <a:t>on </a:t>
            </a:r>
            <a:r>
              <a:rPr lang="en-US" b="0" dirty="0">
                <a:ea typeface="+mn-ea"/>
                <a:cs typeface="+mn-cs"/>
              </a:rPr>
              <a:t>the type of foodborne illness</a:t>
            </a:r>
          </a:p>
          <a:p>
            <a:pPr marL="347472" lvl="1" indent="-347472">
              <a:lnSpc>
                <a:spcPct val="100000"/>
              </a:lnSpc>
              <a:spcBef>
                <a:spcPts val="900"/>
              </a:spcBef>
              <a:defRPr/>
            </a:pPr>
            <a:r>
              <a:rPr lang="en-US" b="0" dirty="0">
                <a:ea typeface="+mn-ea"/>
                <a:cs typeface="+mn-cs"/>
              </a:rPr>
              <a:t>Can range from 30 minutes to </a:t>
            </a:r>
            <a:r>
              <a:rPr lang="en-US" b="0" dirty="0" smtClean="0">
                <a:ea typeface="+mn-ea"/>
                <a:cs typeface="+mn-cs"/>
              </a:rPr>
              <a:t>six weeks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7615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2</a:t>
            </a:r>
            <a:r>
              <a:rPr lang="en-US" sz="1200" b="0" dirty="0" smtClean="0">
                <a:solidFill>
                  <a:srgbClr val="000000"/>
                </a:solidFill>
                <a:cs typeface="+mn-cs"/>
              </a:rPr>
              <a:t>-2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xmlns="" val="784210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t>The “Big Six” Pathogens</a:t>
            </a:r>
            <a:endParaRPr lang="en-US" dirty="0">
              <a:cs typeface="+mj-cs"/>
            </a:endParaRP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2-20</a:t>
            </a:r>
          </a:p>
        </p:txBody>
      </p:sp>
      <p:sp>
        <p:nvSpPr>
          <p:cNvPr id="15" name="Rectangle 3"/>
          <p:cNvSpPr txBox="1">
            <a:spLocks noChangeArrowheads="1"/>
          </p:cNvSpPr>
          <p:nvPr/>
        </p:nvSpPr>
        <p:spPr bwMode="auto">
          <a:xfrm>
            <a:off x="390524" y="1143000"/>
            <a:ext cx="572899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114300" lvl="1" indent="0">
              <a:buNone/>
            </a:pPr>
            <a:r>
              <a:rPr lang="en-US" sz="2400" b="1" dirty="0" smtClean="0">
                <a:solidFill>
                  <a:srgbClr val="005CAB"/>
                </a:solidFill>
              </a:rPr>
              <a:t>Food </a:t>
            </a:r>
            <a:r>
              <a:rPr lang="en-US" sz="2400" b="1" dirty="0">
                <a:solidFill>
                  <a:srgbClr val="005CAB"/>
                </a:solidFill>
              </a:rPr>
              <a:t>handlers diagnosed with illnesses from the “Big Six” pathogens cannot work in a foodservice operation while they are sick.</a:t>
            </a:r>
          </a:p>
          <a:p>
            <a:pPr marL="347472" lvl="1" indent="-347472">
              <a:lnSpc>
                <a:spcPct val="100000"/>
              </a:lnSpc>
              <a:spcBef>
                <a:spcPts val="900"/>
              </a:spcBef>
              <a:defRPr/>
            </a:pPr>
            <a:r>
              <a:rPr lang="en-US" i="1" dirty="0" smtClean="0"/>
              <a:t>Shigella</a:t>
            </a:r>
            <a:r>
              <a:rPr lang="en-US" dirty="0" smtClean="0"/>
              <a:t> </a:t>
            </a:r>
            <a:r>
              <a:rPr lang="en-US" dirty="0"/>
              <a:t>spp. </a:t>
            </a:r>
            <a:endParaRPr lang="en-US" dirty="0" smtClean="0"/>
          </a:p>
          <a:p>
            <a:pPr marL="347472" lvl="1" indent="-347472">
              <a:lnSpc>
                <a:spcPct val="100000"/>
              </a:lnSpc>
              <a:spcBef>
                <a:spcPts val="900"/>
              </a:spcBef>
              <a:defRPr/>
            </a:pPr>
            <a:r>
              <a:rPr lang="en-US" i="1" dirty="0" smtClean="0"/>
              <a:t>Salmonella</a:t>
            </a:r>
            <a:r>
              <a:rPr lang="en-US" dirty="0" smtClean="0"/>
              <a:t> Typhi</a:t>
            </a:r>
            <a:endParaRPr lang="en-US" dirty="0"/>
          </a:p>
          <a:p>
            <a:pPr marL="347472" lvl="1" indent="-347472">
              <a:lnSpc>
                <a:spcPct val="100000"/>
              </a:lnSpc>
              <a:spcBef>
                <a:spcPts val="900"/>
              </a:spcBef>
              <a:defRPr/>
            </a:pPr>
            <a:r>
              <a:rPr lang="en-US" dirty="0" smtClean="0"/>
              <a:t>Nontyphoidal </a:t>
            </a:r>
            <a:r>
              <a:rPr lang="en-US" i="1" dirty="0"/>
              <a:t>Salmonella</a:t>
            </a:r>
            <a:r>
              <a:rPr lang="en-US" dirty="0"/>
              <a:t> (NTS</a:t>
            </a:r>
            <a:r>
              <a:rPr lang="en-US" dirty="0" smtClean="0"/>
              <a:t>)</a:t>
            </a:r>
          </a:p>
          <a:p>
            <a:pPr marL="347472" lvl="1" indent="-347472">
              <a:lnSpc>
                <a:spcPct val="100000"/>
              </a:lnSpc>
              <a:spcBef>
                <a:spcPts val="900"/>
              </a:spcBef>
              <a:defRPr/>
            </a:pPr>
            <a:r>
              <a:rPr lang="en-US" dirty="0" smtClean="0"/>
              <a:t>Shiga </a:t>
            </a:r>
            <a:r>
              <a:rPr lang="en-US" dirty="0"/>
              <a:t>toxin-producing </a:t>
            </a:r>
            <a:r>
              <a:rPr lang="en-US" i="1" dirty="0"/>
              <a:t>Escherichia coli </a:t>
            </a:r>
            <a:r>
              <a:rPr lang="en-US" dirty="0"/>
              <a:t>(STEC), also known as </a:t>
            </a:r>
            <a:r>
              <a:rPr lang="en-US" i="1" dirty="0"/>
              <a:t>E. coli </a:t>
            </a:r>
            <a:endParaRPr lang="en-US" i="1" dirty="0" smtClean="0"/>
          </a:p>
          <a:p>
            <a:pPr marL="347472" lvl="1" indent="-347472">
              <a:lnSpc>
                <a:spcPct val="100000"/>
              </a:lnSpc>
              <a:spcBef>
                <a:spcPts val="900"/>
              </a:spcBef>
              <a:defRPr/>
            </a:pPr>
            <a:r>
              <a:rPr lang="en-US" dirty="0" smtClean="0"/>
              <a:t>Hepatitis A</a:t>
            </a:r>
          </a:p>
          <a:p>
            <a:pPr marL="347472" lvl="1" indent="-347472">
              <a:lnSpc>
                <a:spcPct val="100000"/>
              </a:lnSpc>
              <a:spcBef>
                <a:spcPts val="900"/>
              </a:spcBef>
              <a:defRPr/>
            </a:pPr>
            <a:r>
              <a:rPr lang="en-US" dirty="0" smtClean="0"/>
              <a:t>Norovirus</a:t>
            </a:r>
            <a:endParaRPr lang="en-US" sz="2000" b="1" dirty="0">
              <a:solidFill>
                <a:srgbClr val="005CAB"/>
              </a:solidFill>
            </a:endParaRPr>
          </a:p>
          <a:p>
            <a:pPr marL="114300" lvl="1" indent="0">
              <a:buFont typeface="Wingdings" pitchFamily="2" charset="2"/>
              <a:buNone/>
              <a:defRPr/>
            </a:pPr>
            <a:endParaRPr lang="en-US" dirty="0" smtClean="0"/>
          </a:p>
        </p:txBody>
      </p:sp>
    </p:spTree>
    <p:extLst>
      <p:ext uri="{BB962C8B-B14F-4D97-AF65-F5344CB8AC3E}">
        <p14:creationId xmlns:p14="http://schemas.microsoft.com/office/powerpoint/2010/main" xmlns="" val="113101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Teach the Bug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2-21</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2970265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2-22</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smtClean="0">
                <a:ea typeface="+mn-ea"/>
                <a:cs typeface="+mn-cs"/>
              </a:rPr>
              <a:t>mahimahi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a:t>
            </a:r>
            <a:endParaRPr lang="en-US" dirty="0" smtClean="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xmlns="" val="1387104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2-23</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endParaRPr lang="en-US" dirty="0" smtClean="0">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xmlns="" val="1574795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2-24</a:t>
            </a:r>
          </a:p>
        </p:txBody>
      </p:sp>
    </p:spTree>
    <p:extLst>
      <p:ext uri="{BB962C8B-B14F-4D97-AF65-F5344CB8AC3E}">
        <p14:creationId xmlns:p14="http://schemas.microsoft.com/office/powerpoint/2010/main" xmlns="" val="502992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b="0" dirty="0">
                <a:ea typeface="+mn-ea"/>
                <a:cs typeface="+mn-cs"/>
              </a:rPr>
              <a:t>ssure</a:t>
            </a:r>
            <a:r>
              <a:rPr lang="en-US" dirty="0">
                <a:ea typeface="+mn-ea"/>
                <a:cs typeface="+mn-cs"/>
              </a:rPr>
              <a:t>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b="0" dirty="0" smtClean="0">
                <a:ea typeface="+mn-ea"/>
                <a:cs typeface="+mn-cs"/>
              </a:rPr>
              <a:t>ook</a:t>
            </a:r>
            <a:r>
              <a:rPr lang="en-US" dirty="0" smtClean="0">
                <a:ea typeface="+mn-ea"/>
                <a:cs typeface="+mn-cs"/>
              </a:rPr>
              <a:t>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b="0" dirty="0" smtClean="0">
                <a:ea typeface="+mn-ea"/>
                <a:cs typeface="+mn-cs"/>
              </a:rPr>
              <a:t>mployees</a:t>
            </a:r>
            <a:r>
              <a:rPr lang="en-US" dirty="0" smtClean="0">
                <a:ea typeface="+mn-ea"/>
                <a:cs typeface="+mn-cs"/>
              </a:rPr>
              <a:t>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b="0" dirty="0" smtClean="0">
                <a:ea typeface="+mn-ea"/>
                <a:cs typeface="+mn-cs"/>
              </a:rPr>
              <a:t>eports</a:t>
            </a:r>
            <a:r>
              <a:rPr lang="en-US" dirty="0" smtClean="0">
                <a:ea typeface="+mn-ea"/>
                <a:cs typeface="+mn-cs"/>
              </a:rPr>
              <a:t>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b="0" dirty="0" smtClean="0">
                <a:ea typeface="+mn-ea"/>
                <a:cs typeface="+mn-cs"/>
              </a:rPr>
              <a:t>hreat</a:t>
            </a:r>
            <a:r>
              <a:rPr lang="en-US" dirty="0" smtClean="0">
                <a:ea typeface="+mn-ea"/>
                <a:cs typeface="+mn-cs"/>
              </a:rPr>
              <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2-25</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extLst>
      <p:ext uri="{BB962C8B-B14F-4D97-AF65-F5344CB8AC3E}">
        <p14:creationId xmlns:p14="http://schemas.microsoft.com/office/powerpoint/2010/main" xmlns="" val="3562593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2-26</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xmlns="" val="3495480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2-27</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7259" y="1243013"/>
            <a:ext cx="2109216" cy="1834896"/>
          </a:xfrm>
          <a:prstGeom prst="rect">
            <a:avLst/>
          </a:prstGeom>
        </p:spPr>
      </p:pic>
    </p:spTree>
    <p:extLst>
      <p:ext uri="{BB962C8B-B14F-4D97-AF65-F5344CB8AC3E}">
        <p14:creationId xmlns:p14="http://schemas.microsoft.com/office/powerpoint/2010/main" xmlns="" val="2319784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2-28</a:t>
            </a:r>
          </a:p>
        </p:txBody>
      </p:sp>
    </p:spTree>
    <p:extLst>
      <p:ext uri="{BB962C8B-B14F-4D97-AF65-F5344CB8AC3E}">
        <p14:creationId xmlns:p14="http://schemas.microsoft.com/office/powerpoint/2010/main" xmlns="" val="785680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Allergen Story</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2-29</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51234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3064038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Preventing Allergic </a:t>
            </a:r>
            <a:r>
              <a:rPr lang="en-US" dirty="0" smtClean="0"/>
              <a:t>Reactions</a:t>
            </a:r>
            <a:endParaRPr lang="en-US" dirty="0"/>
          </a:p>
        </p:txBody>
      </p:sp>
      <p:sp>
        <p:nvSpPr>
          <p:cNvPr id="3" name="Content Placeholder 2"/>
          <p:cNvSpPr>
            <a:spLocks noGrp="1"/>
          </p:cNvSpPr>
          <p:nvPr>
            <p:ph idx="1"/>
          </p:nvPr>
        </p:nvSpPr>
        <p:spPr/>
        <p:txBody>
          <a:bodyPr/>
          <a:lstStyle/>
          <a:p>
            <a:r>
              <a:rPr lang="en-US" dirty="0"/>
              <a:t>To help prevent allergic reactions, service staff should</a:t>
            </a:r>
            <a:r>
              <a:rPr lang="en-US" dirty="0" smtClean="0"/>
              <a:t>:</a:t>
            </a:r>
          </a:p>
          <a:p>
            <a:pPr lvl="1" eaLnBrk="1" hangingPunct="1">
              <a:defRPr/>
            </a:pPr>
            <a:r>
              <a:rPr lang="en-US" dirty="0" smtClean="0"/>
              <a:t>Describe </a:t>
            </a:r>
            <a:r>
              <a:rPr lang="en-US" dirty="0"/>
              <a:t>menu items to guests, and identify any allergens in the </a:t>
            </a:r>
            <a:r>
              <a:rPr lang="en-US" dirty="0" smtClean="0"/>
              <a:t>item.</a:t>
            </a:r>
          </a:p>
          <a:p>
            <a:pPr lvl="1" eaLnBrk="1" hangingPunct="1">
              <a:defRPr/>
            </a:pPr>
            <a:r>
              <a:rPr lang="en-US" dirty="0" smtClean="0"/>
              <a:t>Suggest </a:t>
            </a:r>
            <a:r>
              <a:rPr lang="en-US" dirty="0"/>
              <a:t>menu items without the </a:t>
            </a:r>
            <a:r>
              <a:rPr lang="en-US" dirty="0" smtClean="0"/>
              <a:t>allergen.</a:t>
            </a:r>
          </a:p>
          <a:p>
            <a:pPr lvl="1" eaLnBrk="1" hangingPunct="1">
              <a:defRPr/>
            </a:pPr>
            <a:r>
              <a:rPr lang="en-US" dirty="0" smtClean="0"/>
              <a:t>Clearly </a:t>
            </a:r>
            <a:r>
              <a:rPr lang="en-US" dirty="0"/>
              <a:t>identify the </a:t>
            </a:r>
            <a:r>
              <a:rPr lang="en-US" dirty="0" smtClean="0"/>
              <a:t>guest’s </a:t>
            </a:r>
            <a:r>
              <a:rPr lang="en-US" dirty="0"/>
              <a:t>order for kitchen and service </a:t>
            </a:r>
            <a:r>
              <a:rPr lang="en-US" dirty="0" smtClean="0"/>
              <a:t>staff.</a:t>
            </a:r>
          </a:p>
          <a:p>
            <a:pPr lvl="1" eaLnBrk="1" hangingPunct="1">
              <a:defRPr/>
            </a:pPr>
            <a:r>
              <a:rPr lang="en-US" dirty="0" smtClean="0"/>
              <a:t>Deliver </a:t>
            </a:r>
            <a:r>
              <a:rPr lang="en-US" dirty="0"/>
              <a:t>food separately to prevent </a:t>
            </a:r>
            <a:r>
              <a:rPr lang="en-US" dirty="0" smtClean="0"/>
              <a:t>cross-contact.</a:t>
            </a:r>
            <a:endParaRPr lang="en-US" dirty="0"/>
          </a:p>
          <a:p>
            <a:r>
              <a:rPr lang="en-US" dirty="0" smtClean="0"/>
              <a:t> </a:t>
            </a:r>
          </a:p>
          <a:p>
            <a:pPr marL="457200" lvl="1" indent="-457200">
              <a:lnSpc>
                <a:spcPct val="90000"/>
              </a:lnSpc>
              <a:spcBef>
                <a:spcPct val="100000"/>
              </a:spcBef>
              <a:buClr>
                <a:srgbClr val="009DDC"/>
              </a:buClr>
              <a:buNone/>
            </a:pPr>
            <a:endParaRPr lang="en-US" dirty="0"/>
          </a:p>
        </p:txBody>
      </p:sp>
      <p:sp>
        <p:nvSpPr>
          <p:cNvPr id="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2-30</a:t>
            </a:r>
          </a:p>
        </p:txBody>
      </p:sp>
    </p:spTree>
    <p:extLst>
      <p:ext uri="{BB962C8B-B14F-4D97-AF65-F5344CB8AC3E}">
        <p14:creationId xmlns:p14="http://schemas.microsoft.com/office/powerpoint/2010/main" xmlns="" val="2375587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Avoiding Cross-</a:t>
            </a:r>
            <a:r>
              <a:rPr lang="en-US" dirty="0" smtClean="0"/>
              <a:t>Contact</a:t>
            </a:r>
            <a:endParaRPr lang="en-US" dirty="0"/>
          </a:p>
        </p:txBody>
      </p:sp>
      <p:sp>
        <p:nvSpPr>
          <p:cNvPr id="3" name="Content Placeholder 2"/>
          <p:cNvSpPr>
            <a:spLocks noGrp="1"/>
          </p:cNvSpPr>
          <p:nvPr>
            <p:ph idx="1"/>
          </p:nvPr>
        </p:nvSpPr>
        <p:spPr/>
        <p:txBody>
          <a:bodyPr/>
          <a:lstStyle/>
          <a:p>
            <a:pPr marL="0" lvl="1" indent="0">
              <a:buNone/>
            </a:pPr>
            <a:r>
              <a:rPr lang="en-US" sz="2400" b="1" dirty="0" smtClean="0">
                <a:solidFill>
                  <a:srgbClr val="005CAB"/>
                </a:solidFill>
              </a:rPr>
              <a:t>When </a:t>
            </a:r>
            <a:r>
              <a:rPr lang="en-US" sz="2400" b="1" dirty="0">
                <a:solidFill>
                  <a:srgbClr val="005CAB"/>
                </a:solidFill>
              </a:rPr>
              <a:t>preparing food for a guest with a known allergy, </a:t>
            </a:r>
            <a:r>
              <a:rPr lang="en-US" sz="2400" b="1" dirty="0" smtClean="0">
                <a:solidFill>
                  <a:srgbClr val="005CAB"/>
                </a:solidFill>
              </a:rPr>
              <a:t/>
            </a:r>
            <a:br>
              <a:rPr lang="en-US" sz="2400" b="1" dirty="0" smtClean="0">
                <a:solidFill>
                  <a:srgbClr val="005CAB"/>
                </a:solidFill>
              </a:rPr>
            </a:br>
            <a:r>
              <a:rPr lang="en-US" sz="2400" b="1" dirty="0" smtClean="0">
                <a:solidFill>
                  <a:srgbClr val="005CAB"/>
                </a:solidFill>
              </a:rPr>
              <a:t>kitchen </a:t>
            </a:r>
            <a:r>
              <a:rPr lang="en-US" sz="2400" b="1" dirty="0">
                <a:solidFill>
                  <a:srgbClr val="005CAB"/>
                </a:solidFill>
              </a:rPr>
              <a:t>staff </a:t>
            </a:r>
            <a:r>
              <a:rPr lang="en-US" sz="2400" b="1" dirty="0" smtClean="0">
                <a:solidFill>
                  <a:srgbClr val="005CAB"/>
                </a:solidFill>
              </a:rPr>
              <a:t>should:</a:t>
            </a:r>
            <a:endParaRPr lang="en-US" sz="2400" b="1" dirty="0">
              <a:solidFill>
                <a:srgbClr val="005CAB"/>
              </a:solidFill>
            </a:endParaRPr>
          </a:p>
          <a:p>
            <a:pPr lvl="1" eaLnBrk="1" hangingPunct="1">
              <a:defRPr/>
            </a:pPr>
            <a:r>
              <a:rPr lang="en-US" dirty="0" smtClean="0"/>
              <a:t>Check </a:t>
            </a:r>
            <a:r>
              <a:rPr lang="en-US" dirty="0"/>
              <a:t>recipes and food labels for the </a:t>
            </a:r>
            <a:r>
              <a:rPr lang="en-US" dirty="0" smtClean="0"/>
              <a:t>allergen</a:t>
            </a:r>
          </a:p>
          <a:p>
            <a:pPr lvl="1" eaLnBrk="1" hangingPunct="1">
              <a:defRPr/>
            </a:pPr>
            <a:r>
              <a:rPr lang="en-US" dirty="0" smtClean="0"/>
              <a:t>Use </a:t>
            </a:r>
            <a:r>
              <a:rPr lang="en-US" dirty="0"/>
              <a:t>cleaned and sanitized </a:t>
            </a:r>
            <a:r>
              <a:rPr lang="en-US" dirty="0" smtClean="0"/>
              <a:t>utensils</a:t>
            </a:r>
          </a:p>
          <a:p>
            <a:pPr lvl="1" eaLnBrk="1" hangingPunct="1">
              <a:defRPr/>
            </a:pPr>
            <a:r>
              <a:rPr lang="en-US" dirty="0" smtClean="0"/>
              <a:t>Wash </a:t>
            </a:r>
            <a:r>
              <a:rPr lang="en-US" dirty="0"/>
              <a:t>hands and change </a:t>
            </a:r>
            <a:r>
              <a:rPr lang="en-US" dirty="0" smtClean="0"/>
              <a:t>gloves</a:t>
            </a:r>
          </a:p>
          <a:p>
            <a:pPr lvl="1" eaLnBrk="1" hangingPunct="1">
              <a:defRPr/>
            </a:pPr>
            <a:r>
              <a:rPr lang="en-US" dirty="0" smtClean="0"/>
              <a:t>Use </a:t>
            </a:r>
            <a:r>
              <a:rPr lang="en-US" dirty="0"/>
              <a:t>separate fryers and cooking </a:t>
            </a:r>
            <a:r>
              <a:rPr lang="en-US" dirty="0" smtClean="0"/>
              <a:t>oils</a:t>
            </a:r>
          </a:p>
          <a:p>
            <a:pPr lvl="1" eaLnBrk="1" hangingPunct="1">
              <a:defRPr/>
            </a:pPr>
            <a:r>
              <a:rPr lang="en-US" dirty="0" smtClean="0"/>
              <a:t>Label </a:t>
            </a:r>
            <a:r>
              <a:rPr lang="en-US" dirty="0"/>
              <a:t>packages </a:t>
            </a:r>
            <a:r>
              <a:rPr lang="en-US" dirty="0" smtClean="0"/>
              <a:t>correctly</a:t>
            </a:r>
            <a:endParaRPr lang="en-US" dirty="0"/>
          </a:p>
        </p:txBody>
      </p:sp>
      <p:sp>
        <p:nvSpPr>
          <p:cNvPr id="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2-31</a:t>
            </a:r>
          </a:p>
        </p:txBody>
      </p:sp>
    </p:spTree>
    <p:extLst>
      <p:ext uri="{BB962C8B-B14F-4D97-AF65-F5344CB8AC3E}">
        <p14:creationId xmlns:p14="http://schemas.microsoft.com/office/powerpoint/2010/main" xmlns="" val="2990461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2-32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3676396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7619" name="Text Box 3"/>
          <p:cNvSpPr txBox="1">
            <a:spLocks noChangeArrowheads="1"/>
          </p:cNvSpPr>
          <p:nvPr/>
        </p:nvSpPr>
        <p:spPr bwMode="auto">
          <a:xfrm>
            <a:off x="798941" y="1516809"/>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B5121B"/>
                </a:solidFill>
              </a:rPr>
              <a:t>Norovirus</a:t>
            </a:r>
          </a:p>
        </p:txBody>
      </p:sp>
      <p:sp>
        <p:nvSpPr>
          <p:cNvPr id="3567622"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2-33</a:t>
            </a:r>
          </a:p>
        </p:txBody>
      </p:sp>
      <p:sp>
        <p:nvSpPr>
          <p:cNvPr id="11"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1. _____________________</a:t>
            </a:r>
            <a:endParaRPr lang="en-US" dirty="0"/>
          </a:p>
          <a:p>
            <a:pPr>
              <a:spcBef>
                <a:spcPct val="50000"/>
              </a:spcBef>
              <a:buClr>
                <a:srgbClr val="005CAB"/>
              </a:buClr>
              <a:buFont typeface="Wingdings" pitchFamily="2" charset="2"/>
              <a:buChar char=""/>
            </a:pPr>
            <a:r>
              <a:rPr lang="en-US" b="0" dirty="0">
                <a:solidFill>
                  <a:srgbClr val="000000"/>
                </a:solidFill>
              </a:rPr>
              <a:t>I can be transferred to food or equipment by food handlers with feces on their fingers</a:t>
            </a:r>
          </a:p>
          <a:p>
            <a:pPr>
              <a:spcBef>
                <a:spcPct val="50000"/>
              </a:spcBef>
              <a:buClr>
                <a:srgbClr val="005CAB"/>
              </a:buClr>
              <a:buFont typeface="Wingdings" pitchFamily="2" charset="2"/>
              <a:buChar char=""/>
            </a:pPr>
            <a:r>
              <a:rPr lang="en-US" b="0" dirty="0">
                <a:solidFill>
                  <a:srgbClr val="000000"/>
                </a:solidFill>
              </a:rPr>
              <a:t>People become contagious within a few hours of eating me</a:t>
            </a:r>
          </a:p>
          <a:p>
            <a:pPr>
              <a:spcBef>
                <a:spcPct val="50000"/>
              </a:spcBef>
              <a:buClr>
                <a:srgbClr val="005CAB"/>
              </a:buClr>
              <a:buFont typeface="Wingdings" pitchFamily="2" charset="2"/>
              <a:buChar char=""/>
            </a:pPr>
            <a:r>
              <a:rPr lang="en-US" b="0" dirty="0">
                <a:solidFill>
                  <a:srgbClr val="000000"/>
                </a:solidFill>
              </a:rPr>
              <a:t>I am often linked with ready-to-eat </a:t>
            </a:r>
            <a:r>
              <a:rPr lang="en-US" b="0" dirty="0" smtClean="0">
                <a:solidFill>
                  <a:srgbClr val="000000"/>
                </a:solidFill>
              </a:rPr>
              <a:t>food</a:t>
            </a:r>
          </a:p>
          <a:p>
            <a:pPr>
              <a:spcBef>
                <a:spcPct val="50000"/>
              </a:spcBef>
              <a:buClr>
                <a:srgbClr val="005CAB"/>
              </a:buClr>
              <a:buFont typeface="Wingdings" pitchFamily="2" charset="2"/>
              <a:buChar char=""/>
            </a:pPr>
            <a:r>
              <a:rPr lang="en-US" b="0" dirty="0" smtClean="0">
                <a:solidFill>
                  <a:schemeClr val="tx1"/>
                </a:solidFill>
              </a:rPr>
              <a:t>Excluding </a:t>
            </a:r>
            <a:r>
              <a:rPr lang="en-US" b="0" dirty="0">
                <a:solidFill>
                  <a:schemeClr val="tx1"/>
                </a:solidFill>
              </a:rPr>
              <a:t>staff who are vomiting or have diarrhea from an illness caused by me can stop me from spreading</a:t>
            </a:r>
          </a:p>
          <a:p>
            <a:pPr>
              <a:spcBef>
                <a:spcPct val="50000"/>
              </a:spcBef>
              <a:buClr>
                <a:srgbClr val="005CAB"/>
              </a:buClr>
              <a:buFont typeface="Wingdings" pitchFamily="2" charset="2"/>
              <a:buChar char=""/>
            </a:pPr>
            <a:endParaRPr lang="en-US" b="0" dirty="0">
              <a:solidFill>
                <a:srgbClr val="000000"/>
              </a:solidFill>
            </a:endParaRPr>
          </a:p>
        </p:txBody>
      </p:sp>
    </p:spTree>
    <p:extLst>
      <p:ext uri="{BB962C8B-B14F-4D97-AF65-F5344CB8AC3E}">
        <p14:creationId xmlns:p14="http://schemas.microsoft.com/office/powerpoint/2010/main" xmlns="" val="3129036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7619"/>
                                        </p:tgtEl>
                                        <p:attrNameLst>
                                          <p:attrName>style.visibility</p:attrName>
                                        </p:attrNameLst>
                                      </p:cBhvr>
                                      <p:to>
                                        <p:strVal val="visible"/>
                                      </p:to>
                                    </p:set>
                                    <p:anim calcmode="lin" valueType="num">
                                      <p:cBhvr>
                                        <p:cTn id="7" dur="500" fill="hold"/>
                                        <p:tgtEl>
                                          <p:spTgt spid="3567619"/>
                                        </p:tgtEl>
                                        <p:attrNameLst>
                                          <p:attrName>ppt_w</p:attrName>
                                        </p:attrNameLst>
                                      </p:cBhvr>
                                      <p:tavLst>
                                        <p:tav tm="0">
                                          <p:val>
                                            <p:fltVal val="0"/>
                                          </p:val>
                                        </p:tav>
                                        <p:tav tm="100000">
                                          <p:val>
                                            <p:strVal val="#ppt_w"/>
                                          </p:val>
                                        </p:tav>
                                      </p:tavLst>
                                    </p:anim>
                                    <p:anim calcmode="lin" valueType="num">
                                      <p:cBhvr>
                                        <p:cTn id="8" dur="500" fill="hold"/>
                                        <p:tgtEl>
                                          <p:spTgt spid="3567619"/>
                                        </p:tgtEl>
                                        <p:attrNameLst>
                                          <p:attrName>ppt_h</p:attrName>
                                        </p:attrNameLst>
                                      </p:cBhvr>
                                      <p:tavLst>
                                        <p:tav tm="0">
                                          <p:val>
                                            <p:fltVal val="0"/>
                                          </p:val>
                                        </p:tav>
                                        <p:tav tm="100000">
                                          <p:val>
                                            <p:strVal val="#ppt_h"/>
                                          </p:val>
                                        </p:tav>
                                      </p:tavLst>
                                    </p:anim>
                                    <p:animEffect transition="in" filter="fade">
                                      <p:cBhvr>
                                        <p:cTn id="9" dur="500"/>
                                        <p:tgtEl>
                                          <p:spTgt spid="35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6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9" name="Text Box 3"/>
          <p:cNvSpPr txBox="1">
            <a:spLocks noChangeArrowheads="1"/>
          </p:cNvSpPr>
          <p:nvPr/>
        </p:nvSpPr>
        <p:spPr bwMode="auto">
          <a:xfrm>
            <a:off x="767137" y="1516812"/>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i="1" dirty="0">
                <a:solidFill>
                  <a:srgbClr val="B5121B"/>
                </a:solidFill>
              </a:rPr>
              <a:t>Salmonella</a:t>
            </a:r>
            <a:r>
              <a:rPr lang="en-US" sz="3200" b="1" dirty="0">
                <a:solidFill>
                  <a:srgbClr val="B5121B"/>
                </a:solidFill>
              </a:rPr>
              <a:t> </a:t>
            </a:r>
            <a:r>
              <a:rPr lang="en-US" sz="3200" b="1" dirty="0" smtClean="0">
                <a:solidFill>
                  <a:srgbClr val="B5121B"/>
                </a:solidFill>
              </a:rPr>
              <a:t>Typhi </a:t>
            </a:r>
            <a:endParaRPr lang="en-US" sz="3200" b="1" dirty="0">
              <a:solidFill>
                <a:srgbClr val="B5121B"/>
              </a:solidFill>
            </a:endParaRPr>
          </a:p>
        </p:txBody>
      </p:sp>
      <p:sp>
        <p:nvSpPr>
          <p:cNvPr id="3516421"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2-34</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2. ________________________</a:t>
            </a:r>
          </a:p>
          <a:p>
            <a:pPr marL="342900" indent="-342900">
              <a:spcBef>
                <a:spcPct val="50000"/>
              </a:spcBef>
              <a:buClr>
                <a:srgbClr val="005CAB"/>
              </a:buClr>
              <a:buFont typeface="Wingdings" pitchFamily="2" charset="2"/>
              <a:buChar char="l"/>
            </a:pPr>
            <a:r>
              <a:rPr lang="en-US" b="0" dirty="0" smtClean="0">
                <a:solidFill>
                  <a:srgbClr val="000000"/>
                </a:solidFill>
              </a:rPr>
              <a:t>I</a:t>
            </a:r>
            <a:r>
              <a:rPr lang="en-US" b="0" dirty="0" smtClean="0"/>
              <a:t> </a:t>
            </a:r>
            <a:r>
              <a:rPr lang="en-US" b="0" dirty="0" smtClean="0">
                <a:solidFill>
                  <a:srgbClr val="000000"/>
                </a:solidFill>
              </a:rPr>
              <a:t>live in a person’s bloodstream and intestines</a:t>
            </a:r>
          </a:p>
          <a:p>
            <a:pPr marL="342900" indent="-342900">
              <a:spcBef>
                <a:spcPct val="50000"/>
              </a:spcBef>
              <a:buClr>
                <a:srgbClr val="005CAB"/>
              </a:buClr>
              <a:buFont typeface="Wingdings" pitchFamily="2" charset="2"/>
              <a:buChar char="l"/>
            </a:pPr>
            <a:r>
              <a:rPr lang="en-US" b="0" dirty="0" smtClean="0">
                <a:solidFill>
                  <a:srgbClr val="000000"/>
                </a:solidFill>
              </a:rPr>
              <a:t>I </a:t>
            </a:r>
            <a:r>
              <a:rPr lang="en-US" b="0" dirty="0">
                <a:solidFill>
                  <a:srgbClr val="000000"/>
                </a:solidFill>
              </a:rPr>
              <a:t>am commonly linked with ready-to-eat food and beverages</a:t>
            </a:r>
          </a:p>
          <a:p>
            <a:pPr marL="342900" indent="-342900">
              <a:spcBef>
                <a:spcPct val="50000"/>
              </a:spcBef>
              <a:buClr>
                <a:srgbClr val="005CAB"/>
              </a:buClr>
              <a:buFont typeface="Wingdings" pitchFamily="2" charset="2"/>
              <a:buChar char="l"/>
            </a:pPr>
            <a:r>
              <a:rPr lang="en-US" b="0" dirty="0">
                <a:solidFill>
                  <a:srgbClr val="000000"/>
                </a:solidFill>
              </a:rPr>
              <a:t>I am in a person’s feces for weeks after symptoms have ended</a:t>
            </a:r>
          </a:p>
          <a:p>
            <a:pPr marL="342900" indent="-342900">
              <a:spcBef>
                <a:spcPct val="50000"/>
              </a:spcBef>
              <a:buClr>
                <a:srgbClr val="005CAB"/>
              </a:buClr>
              <a:buFont typeface="Wingdings" pitchFamily="2" charset="2"/>
              <a:buChar char="l"/>
            </a:pPr>
            <a:r>
              <a:rPr lang="en-US" b="0" dirty="0">
                <a:solidFill>
                  <a:srgbClr val="000000"/>
                </a:solidFill>
              </a:rPr>
              <a:t>Washing hands and cooking food to minimum internal temperatures can prevent </a:t>
            </a:r>
            <a:r>
              <a:rPr lang="en-US" b="0" dirty="0" smtClean="0">
                <a:solidFill>
                  <a:srgbClr val="000000"/>
                </a:solidFill>
              </a:rPr>
              <a:t>me</a:t>
            </a:r>
            <a:endParaRPr lang="en-US" b="1" dirty="0" smtClean="0"/>
          </a:p>
        </p:txBody>
      </p:sp>
    </p:spTree>
    <p:extLst>
      <p:ext uri="{BB962C8B-B14F-4D97-AF65-F5344CB8AC3E}">
        <p14:creationId xmlns:p14="http://schemas.microsoft.com/office/powerpoint/2010/main" xmlns="" val="2022253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16419"/>
                                        </p:tgtEl>
                                        <p:attrNameLst>
                                          <p:attrName>style.visibility</p:attrName>
                                        </p:attrNameLst>
                                      </p:cBhvr>
                                      <p:to>
                                        <p:strVal val="visible"/>
                                      </p:to>
                                    </p:set>
                                    <p:anim calcmode="lin" valueType="num">
                                      <p:cBhvr>
                                        <p:cTn id="7" dur="500" fill="hold"/>
                                        <p:tgtEl>
                                          <p:spTgt spid="3516419"/>
                                        </p:tgtEl>
                                        <p:attrNameLst>
                                          <p:attrName>ppt_w</p:attrName>
                                        </p:attrNameLst>
                                      </p:cBhvr>
                                      <p:tavLst>
                                        <p:tav tm="0">
                                          <p:val>
                                            <p:fltVal val="0"/>
                                          </p:val>
                                        </p:tav>
                                        <p:tav tm="100000">
                                          <p:val>
                                            <p:strVal val="#ppt_w"/>
                                          </p:val>
                                        </p:tav>
                                      </p:tavLst>
                                    </p:anim>
                                    <p:anim calcmode="lin" valueType="num">
                                      <p:cBhvr>
                                        <p:cTn id="8" dur="500" fill="hold"/>
                                        <p:tgtEl>
                                          <p:spTgt spid="3516419"/>
                                        </p:tgtEl>
                                        <p:attrNameLst>
                                          <p:attrName>ppt_h</p:attrName>
                                        </p:attrNameLst>
                                      </p:cBhvr>
                                      <p:tavLst>
                                        <p:tav tm="0">
                                          <p:val>
                                            <p:fltVal val="0"/>
                                          </p:val>
                                        </p:tav>
                                        <p:tav tm="100000">
                                          <p:val>
                                            <p:strVal val="#ppt_h"/>
                                          </p:val>
                                        </p:tav>
                                      </p:tavLst>
                                    </p:anim>
                                    <p:animEffect transition="in" filter="fade">
                                      <p:cBhvr>
                                        <p:cTn id="9" dur="500"/>
                                        <p:tgtEl>
                                          <p:spTgt spid="35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64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6899" name="Text Box 3"/>
          <p:cNvSpPr txBox="1">
            <a:spLocks noChangeArrowheads="1"/>
          </p:cNvSpPr>
          <p:nvPr/>
        </p:nvSpPr>
        <p:spPr bwMode="auto">
          <a:xfrm>
            <a:off x="719428" y="1516823"/>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i="1" dirty="0">
                <a:solidFill>
                  <a:srgbClr val="B5121B"/>
                </a:solidFill>
              </a:rPr>
              <a:t>Shigella</a:t>
            </a:r>
            <a:r>
              <a:rPr lang="en-US" sz="3200" b="1" dirty="0">
                <a:solidFill>
                  <a:srgbClr val="B5121B"/>
                </a:solidFill>
              </a:rPr>
              <a:t> spp.</a:t>
            </a:r>
          </a:p>
        </p:txBody>
      </p:sp>
      <p:sp>
        <p:nvSpPr>
          <p:cNvPr id="7"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2-35</a:t>
            </a:r>
          </a:p>
        </p:txBody>
      </p:sp>
      <p:sp>
        <p:nvSpPr>
          <p:cNvPr id="8"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3. 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am </a:t>
            </a:r>
            <a:r>
              <a:rPr lang="en-US" b="0" dirty="0">
                <a:solidFill>
                  <a:srgbClr val="000000"/>
                </a:solidFill>
              </a:rPr>
              <a:t>found in the feces of people I have infected</a:t>
            </a:r>
          </a:p>
          <a:p>
            <a:pPr>
              <a:spcBef>
                <a:spcPct val="50000"/>
              </a:spcBef>
              <a:buClr>
                <a:srgbClr val="005CAB"/>
              </a:buClr>
              <a:buFont typeface="Wingdings" pitchFamily="2" charset="2"/>
              <a:buChar char="l"/>
            </a:pPr>
            <a:r>
              <a:rPr lang="en-US" b="0" dirty="0">
                <a:solidFill>
                  <a:srgbClr val="000000"/>
                </a:solidFill>
              </a:rPr>
              <a:t>Flies can transfer me</a:t>
            </a:r>
          </a:p>
          <a:p>
            <a:pPr>
              <a:spcBef>
                <a:spcPct val="50000"/>
              </a:spcBef>
              <a:buClr>
                <a:srgbClr val="005CAB"/>
              </a:buClr>
              <a:buFont typeface="Wingdings" pitchFamily="2" charset="2"/>
              <a:buChar char="l"/>
            </a:pPr>
            <a:r>
              <a:rPr lang="en-US" b="0" dirty="0">
                <a:solidFill>
                  <a:srgbClr val="000000"/>
                </a:solidFill>
              </a:rPr>
              <a:t>I am linked with food easily contaminated by </a:t>
            </a:r>
            <a:r>
              <a:rPr lang="en-US" b="0" dirty="0" smtClean="0">
                <a:solidFill>
                  <a:srgbClr val="000000"/>
                </a:solidFill>
              </a:rPr>
              <a:t>hands</a:t>
            </a:r>
          </a:p>
          <a:p>
            <a:pPr>
              <a:spcBef>
                <a:spcPct val="50000"/>
              </a:spcBef>
              <a:buClr>
                <a:srgbClr val="005CAB"/>
              </a:buClr>
              <a:buFont typeface="Wingdings" pitchFamily="2" charset="2"/>
              <a:buChar char="l"/>
            </a:pPr>
            <a:r>
              <a:rPr lang="en-US" b="0" dirty="0" smtClean="0">
                <a:solidFill>
                  <a:srgbClr val="000000"/>
                </a:solidFill>
              </a:rPr>
              <a:t>Excluding food handlers </a:t>
            </a:r>
            <a:r>
              <a:rPr lang="en-US" b="0" dirty="0">
                <a:solidFill>
                  <a:srgbClr val="000000"/>
                </a:solidFill>
              </a:rPr>
              <a:t>who </a:t>
            </a:r>
            <a:r>
              <a:rPr lang="en-US" b="0" dirty="0" smtClean="0">
                <a:solidFill>
                  <a:srgbClr val="000000"/>
                </a:solidFill>
              </a:rPr>
              <a:t>have </a:t>
            </a:r>
            <a:r>
              <a:rPr lang="en-US" b="0" dirty="0">
                <a:solidFill>
                  <a:srgbClr val="000000"/>
                </a:solidFill>
              </a:rPr>
              <a:t>diarrhea from an illness caused by me can stop me from spreading</a:t>
            </a:r>
          </a:p>
        </p:txBody>
      </p:sp>
    </p:spTree>
    <p:extLst>
      <p:ext uri="{BB962C8B-B14F-4D97-AF65-F5344CB8AC3E}">
        <p14:creationId xmlns:p14="http://schemas.microsoft.com/office/powerpoint/2010/main" xmlns="" val="188786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6899"/>
                                        </p:tgtEl>
                                        <p:attrNameLst>
                                          <p:attrName>style.visibility</p:attrName>
                                        </p:attrNameLst>
                                      </p:cBhvr>
                                      <p:to>
                                        <p:strVal val="visible"/>
                                      </p:to>
                                    </p:set>
                                    <p:anim calcmode="lin" valueType="num">
                                      <p:cBhvr>
                                        <p:cTn id="7" dur="500" fill="hold"/>
                                        <p:tgtEl>
                                          <p:spTgt spid="3536899"/>
                                        </p:tgtEl>
                                        <p:attrNameLst>
                                          <p:attrName>ppt_w</p:attrName>
                                        </p:attrNameLst>
                                      </p:cBhvr>
                                      <p:tavLst>
                                        <p:tav tm="0">
                                          <p:val>
                                            <p:fltVal val="0"/>
                                          </p:val>
                                        </p:tav>
                                        <p:tav tm="100000">
                                          <p:val>
                                            <p:strVal val="#ppt_w"/>
                                          </p:val>
                                        </p:tav>
                                      </p:tavLst>
                                    </p:anim>
                                    <p:anim calcmode="lin" valueType="num">
                                      <p:cBhvr>
                                        <p:cTn id="8" dur="500" fill="hold"/>
                                        <p:tgtEl>
                                          <p:spTgt spid="3536899"/>
                                        </p:tgtEl>
                                        <p:attrNameLst>
                                          <p:attrName>ppt_h</p:attrName>
                                        </p:attrNameLst>
                                      </p:cBhvr>
                                      <p:tavLst>
                                        <p:tav tm="0">
                                          <p:val>
                                            <p:fltVal val="0"/>
                                          </p:val>
                                        </p:tav>
                                        <p:tav tm="100000">
                                          <p:val>
                                            <p:strVal val="#ppt_h"/>
                                          </p:val>
                                        </p:tav>
                                      </p:tavLst>
                                    </p:anim>
                                    <p:animEffect transition="in" filter="fade">
                                      <p:cBhvr>
                                        <p:cTn id="9" dur="500"/>
                                        <p:tgtEl>
                                          <p:spTgt spid="353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68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1475" name="Text Box 3"/>
          <p:cNvSpPr txBox="1">
            <a:spLocks noChangeArrowheads="1"/>
          </p:cNvSpPr>
          <p:nvPr/>
        </p:nvSpPr>
        <p:spPr bwMode="auto">
          <a:xfrm>
            <a:off x="759193" y="1531823"/>
            <a:ext cx="66579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B5121B"/>
                </a:solidFill>
              </a:rPr>
              <a:t>Hepatitis A</a:t>
            </a:r>
          </a:p>
        </p:txBody>
      </p:sp>
      <p:sp>
        <p:nvSpPr>
          <p:cNvPr id="3561478" name="Rectangle 6"/>
          <p:cNvSpPr>
            <a:spLocks noChangeArrowheads="1"/>
          </p:cNvSpPr>
          <p:nvPr/>
        </p:nvSpPr>
        <p:spPr bwMode="auto">
          <a:xfrm>
            <a:off x="4479925" y="3140075"/>
            <a:ext cx="42513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2-36</a:t>
            </a:r>
          </a:p>
        </p:txBody>
      </p:sp>
      <p:sp>
        <p:nvSpPr>
          <p:cNvPr id="9" name="Rectangle 3"/>
          <p:cNvSpPr txBox="1">
            <a:spLocks noChangeArrowheads="1"/>
          </p:cNvSpPr>
          <p:nvPr/>
        </p:nvSpPr>
        <p:spPr bwMode="auto">
          <a:xfrm>
            <a:off x="408602" y="1148964"/>
            <a:ext cx="7987975"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4. 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am </a:t>
            </a:r>
            <a:r>
              <a:rPr lang="en-US" b="0" dirty="0">
                <a:solidFill>
                  <a:srgbClr val="000000"/>
                </a:solidFill>
              </a:rPr>
              <a:t>often linked with ready-to-eat food</a:t>
            </a:r>
          </a:p>
          <a:p>
            <a:pPr>
              <a:spcBef>
                <a:spcPct val="50000"/>
              </a:spcBef>
              <a:buClr>
                <a:srgbClr val="005CAB"/>
              </a:buClr>
              <a:buFont typeface="Wingdings" pitchFamily="2" charset="2"/>
              <a:buChar char="l"/>
            </a:pPr>
            <a:r>
              <a:rPr lang="en-US" b="0" dirty="0">
                <a:solidFill>
                  <a:srgbClr val="000000"/>
                </a:solidFill>
              </a:rPr>
              <a:t>I’m often transferred to food by food handlers who have feces on their fingers</a:t>
            </a:r>
          </a:p>
          <a:p>
            <a:pPr>
              <a:spcBef>
                <a:spcPct val="50000"/>
              </a:spcBef>
              <a:buClr>
                <a:srgbClr val="005CAB"/>
              </a:buClr>
              <a:buFont typeface="Wingdings" pitchFamily="2" charset="2"/>
              <a:buChar char="l"/>
            </a:pPr>
            <a:r>
              <a:rPr lang="en-US" b="0" dirty="0">
                <a:solidFill>
                  <a:srgbClr val="000000"/>
                </a:solidFill>
              </a:rPr>
              <a:t>Excluding staff with jaundice can prevent me from causing illness </a:t>
            </a:r>
          </a:p>
          <a:p>
            <a:pPr>
              <a:spcBef>
                <a:spcPct val="50000"/>
              </a:spcBef>
              <a:buClr>
                <a:srgbClr val="005CAB"/>
              </a:buClr>
              <a:buFont typeface="Wingdings" pitchFamily="2" charset="2"/>
              <a:buChar char="l"/>
            </a:pPr>
            <a:r>
              <a:rPr lang="en-US" b="0" dirty="0">
                <a:solidFill>
                  <a:srgbClr val="000000"/>
                </a:solidFill>
              </a:rPr>
              <a:t>Normal cooking temperatures do not destroy </a:t>
            </a:r>
            <a:r>
              <a:rPr lang="en-US" b="0" dirty="0" smtClean="0">
                <a:solidFill>
                  <a:srgbClr val="000000"/>
                </a:solidFill>
              </a:rPr>
              <a:t>me</a:t>
            </a:r>
            <a:endParaRPr lang="en-US" b="1" dirty="0" smtClean="0"/>
          </a:p>
        </p:txBody>
      </p:sp>
    </p:spTree>
    <p:extLst>
      <p:ext uri="{BB962C8B-B14F-4D97-AF65-F5344CB8AC3E}">
        <p14:creationId xmlns:p14="http://schemas.microsoft.com/office/powerpoint/2010/main" xmlns="" val="2371104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61475"/>
                                        </p:tgtEl>
                                        <p:attrNameLst>
                                          <p:attrName>style.visibility</p:attrName>
                                        </p:attrNameLst>
                                      </p:cBhvr>
                                      <p:to>
                                        <p:strVal val="visible"/>
                                      </p:to>
                                    </p:set>
                                    <p:anim calcmode="lin" valueType="num">
                                      <p:cBhvr>
                                        <p:cTn id="7" dur="500" fill="hold"/>
                                        <p:tgtEl>
                                          <p:spTgt spid="3561475"/>
                                        </p:tgtEl>
                                        <p:attrNameLst>
                                          <p:attrName>ppt_w</p:attrName>
                                        </p:attrNameLst>
                                      </p:cBhvr>
                                      <p:tavLst>
                                        <p:tav tm="0">
                                          <p:val>
                                            <p:fltVal val="0"/>
                                          </p:val>
                                        </p:tav>
                                        <p:tav tm="100000">
                                          <p:val>
                                            <p:strVal val="#ppt_w"/>
                                          </p:val>
                                        </p:tav>
                                      </p:tavLst>
                                    </p:anim>
                                    <p:anim calcmode="lin" valueType="num">
                                      <p:cBhvr>
                                        <p:cTn id="8" dur="500" fill="hold"/>
                                        <p:tgtEl>
                                          <p:spTgt spid="3561475"/>
                                        </p:tgtEl>
                                        <p:attrNameLst>
                                          <p:attrName>ppt_h</p:attrName>
                                        </p:attrNameLst>
                                      </p:cBhvr>
                                      <p:tavLst>
                                        <p:tav tm="0">
                                          <p:val>
                                            <p:fltVal val="0"/>
                                          </p:val>
                                        </p:tav>
                                        <p:tav tm="100000">
                                          <p:val>
                                            <p:strVal val="#ppt_h"/>
                                          </p:val>
                                        </p:tav>
                                      </p:tavLst>
                                    </p:anim>
                                    <p:animEffect transition="in" filter="fade">
                                      <p:cBhvr>
                                        <p:cTn id="9" dur="500"/>
                                        <p:tgtEl>
                                          <p:spTgt spid="35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14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smtClean="0">
                <a:solidFill>
                  <a:srgbClr val="B5121B"/>
                </a:solidFill>
              </a:rPr>
              <a:t>Shiga toxin-producing </a:t>
            </a:r>
            <a:r>
              <a:rPr lang="en-US" sz="2200" b="1" i="1" dirty="0" smtClean="0">
                <a:solidFill>
                  <a:srgbClr val="B5121B"/>
                </a:solidFill>
              </a:rPr>
              <a:t>E</a:t>
            </a:r>
            <a:r>
              <a:rPr lang="en-US" sz="2200" b="1" i="1" dirty="0">
                <a:solidFill>
                  <a:srgbClr val="B5121B"/>
                </a:solidFill>
              </a:rPr>
              <a:t>. coli</a:t>
            </a: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2-37</a:t>
            </a:r>
          </a:p>
        </p:txBody>
      </p:sp>
      <p:sp>
        <p:nvSpPr>
          <p:cNvPr id="9"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5. ___________________________________________________</a:t>
            </a:r>
            <a:endParaRPr lang="en-US" dirty="0"/>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can </a:t>
            </a:r>
            <a:r>
              <a:rPr lang="en-US" b="0" dirty="0">
                <a:solidFill>
                  <a:srgbClr val="000000"/>
                </a:solidFill>
              </a:rPr>
              <a:t>be found in the intestines of cattle</a:t>
            </a:r>
          </a:p>
          <a:p>
            <a:pPr>
              <a:spcBef>
                <a:spcPct val="50000"/>
              </a:spcBef>
              <a:buClr>
                <a:srgbClr val="005CAB"/>
              </a:buClr>
              <a:buFont typeface="Wingdings" pitchFamily="2" charset="2"/>
              <a:buChar char="l"/>
            </a:pPr>
            <a:r>
              <a:rPr lang="en-US" b="0" dirty="0">
                <a:solidFill>
                  <a:srgbClr val="000000"/>
                </a:solidFill>
              </a:rPr>
              <a:t>I produce toxins in a person’s intestines which cause illness</a:t>
            </a:r>
          </a:p>
          <a:p>
            <a:pPr>
              <a:spcBef>
                <a:spcPct val="50000"/>
              </a:spcBef>
              <a:buClr>
                <a:srgbClr val="005CAB"/>
              </a:buClr>
              <a:buFont typeface="Wingdings" pitchFamily="2" charset="2"/>
              <a:buChar char="l"/>
            </a:pPr>
            <a:r>
              <a:rPr lang="en-US" b="0" dirty="0">
                <a:solidFill>
                  <a:srgbClr val="000000"/>
                </a:solidFill>
              </a:rPr>
              <a:t>I am found in ground beef and contaminated produce</a:t>
            </a:r>
          </a:p>
          <a:p>
            <a:pPr>
              <a:spcBef>
                <a:spcPct val="50000"/>
              </a:spcBef>
              <a:buClr>
                <a:srgbClr val="005CAB"/>
              </a:buClr>
              <a:buFont typeface="Wingdings" pitchFamily="2" charset="2"/>
              <a:buChar char="l"/>
            </a:pPr>
            <a:r>
              <a:rPr lang="en-US" b="0" dirty="0">
                <a:solidFill>
                  <a:srgbClr val="000000"/>
                </a:solidFill>
              </a:rPr>
              <a:t>Excluding food handlers </a:t>
            </a:r>
            <a:r>
              <a:rPr lang="en-US" b="0" dirty="0" smtClean="0">
                <a:solidFill>
                  <a:srgbClr val="000000"/>
                </a:solidFill>
              </a:rPr>
              <a:t>who have </a:t>
            </a:r>
            <a:r>
              <a:rPr lang="en-US" b="0" dirty="0">
                <a:solidFill>
                  <a:srgbClr val="000000"/>
                </a:solidFill>
              </a:rPr>
              <a:t>diarrhea </a:t>
            </a:r>
            <a:r>
              <a:rPr lang="en-US" b="0" dirty="0" smtClean="0">
                <a:solidFill>
                  <a:srgbClr val="000000"/>
                </a:solidFill>
              </a:rPr>
              <a:t>from an illness caused by me can stop me from spreading</a:t>
            </a:r>
            <a:endParaRPr lang="en-US" b="1" dirty="0" smtClean="0"/>
          </a:p>
        </p:txBody>
      </p:sp>
    </p:spTree>
    <p:extLst>
      <p:ext uri="{BB962C8B-B14F-4D97-AF65-F5344CB8AC3E}">
        <p14:creationId xmlns:p14="http://schemas.microsoft.com/office/powerpoint/2010/main" xmlns="" val="2137706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5" name="Text Box 3"/>
          <p:cNvSpPr txBox="1">
            <a:spLocks noChangeArrowheads="1"/>
          </p:cNvSpPr>
          <p:nvPr/>
        </p:nvSpPr>
        <p:spPr bwMode="auto">
          <a:xfrm>
            <a:off x="743717" y="1633573"/>
            <a:ext cx="76771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err="1" smtClean="0">
                <a:solidFill>
                  <a:srgbClr val="B5121B"/>
                </a:solidFill>
              </a:rPr>
              <a:t>Nontyphoidal</a:t>
            </a:r>
            <a:r>
              <a:rPr lang="en-US" sz="2200" b="1" dirty="0" smtClean="0">
                <a:solidFill>
                  <a:srgbClr val="B5121B"/>
                </a:solidFill>
              </a:rPr>
              <a:t> </a:t>
            </a:r>
            <a:r>
              <a:rPr lang="en-US" sz="2200" b="1" i="1" dirty="0" smtClean="0">
                <a:solidFill>
                  <a:srgbClr val="B5121B"/>
                </a:solidFill>
              </a:rPr>
              <a:t>Salmonella</a:t>
            </a:r>
            <a:endParaRPr lang="en-US" sz="2200" b="1" i="1" dirty="0">
              <a:solidFill>
                <a:srgbClr val="B5121B"/>
              </a:solidFill>
            </a:endParaRPr>
          </a:p>
        </p:txBody>
      </p:sp>
      <p:sp>
        <p:nvSpPr>
          <p:cNvPr id="3530757" name="Text Box 5"/>
          <p:cNvSpPr txBox="1">
            <a:spLocks noChangeArrowheads="1"/>
          </p:cNvSpPr>
          <p:nvPr/>
        </p:nvSpPr>
        <p:spPr bwMode="auto">
          <a:xfrm>
            <a:off x="1209675" y="2687638"/>
            <a:ext cx="7258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en-US" sz="3200" b="1" dirty="0">
              <a:solidFill>
                <a:srgbClr val="FFFFFF"/>
              </a:solidFill>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2-38</a:t>
            </a:r>
          </a:p>
        </p:txBody>
      </p:sp>
      <p:sp>
        <p:nvSpPr>
          <p:cNvPr id="10" name="Rectangle 3"/>
          <p:cNvSpPr txBox="1">
            <a:spLocks noChangeArrowheads="1"/>
          </p:cNvSpPr>
          <p:nvPr/>
        </p:nvSpPr>
        <p:spPr bwMode="auto">
          <a:xfrm>
            <a:off x="408602" y="1148964"/>
            <a:ext cx="7716223" cy="53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a:spcBef>
                <a:spcPct val="50000"/>
              </a:spcBef>
            </a:pPr>
            <a:r>
              <a:rPr lang="en-US" dirty="0">
                <a:solidFill>
                  <a:srgbClr val="1E5298"/>
                </a:solidFill>
              </a:rPr>
              <a:t>Who Am I?</a:t>
            </a:r>
          </a:p>
          <a:p>
            <a:pPr>
              <a:spcBef>
                <a:spcPct val="50000"/>
              </a:spcBef>
            </a:pPr>
            <a:r>
              <a:rPr lang="en-US" dirty="0" smtClean="0"/>
              <a:t>6.  _</a:t>
            </a:r>
            <a:r>
              <a:rPr lang="en-US" dirty="0"/>
              <a:t>_____________________________</a:t>
            </a:r>
            <a:r>
              <a:rPr lang="en-US" dirty="0" smtClean="0"/>
              <a:t>_____________________</a:t>
            </a:r>
            <a:endParaRPr lang="en-US" dirty="0"/>
          </a:p>
          <a:p>
            <a:pPr>
              <a:spcBef>
                <a:spcPct val="50000"/>
              </a:spcBef>
              <a:buClr>
                <a:srgbClr val="005CAB"/>
              </a:buClr>
              <a:buFont typeface="Wingdings" pitchFamily="2" charset="2"/>
              <a:buChar char="l"/>
            </a:pPr>
            <a:r>
              <a:rPr lang="en-US" b="0" dirty="0" smtClean="0">
                <a:solidFill>
                  <a:srgbClr val="000000"/>
                </a:solidFill>
              </a:rPr>
              <a:t>Many </a:t>
            </a:r>
            <a:r>
              <a:rPr lang="en-US" b="0" dirty="0">
                <a:solidFill>
                  <a:srgbClr val="000000"/>
                </a:solidFill>
              </a:rPr>
              <a:t>f</a:t>
            </a:r>
            <a:r>
              <a:rPr lang="en-US" b="0" dirty="0" smtClean="0">
                <a:solidFill>
                  <a:srgbClr val="000000"/>
                </a:solidFill>
              </a:rPr>
              <a:t>arm animals carry me</a:t>
            </a:r>
            <a:endParaRPr lang="en-US" b="0" dirty="0">
              <a:solidFill>
                <a:srgbClr val="000000"/>
              </a:solidFill>
            </a:endParaRPr>
          </a:p>
          <a:p>
            <a:pPr>
              <a:spcBef>
                <a:spcPct val="50000"/>
              </a:spcBef>
              <a:buClr>
                <a:srgbClr val="005CAB"/>
              </a:buClr>
              <a:buFont typeface="Wingdings" pitchFamily="2" charset="2"/>
              <a:buChar char="l"/>
            </a:pPr>
            <a:r>
              <a:rPr lang="en-US" b="0" dirty="0" smtClean="0">
                <a:solidFill>
                  <a:srgbClr val="000000"/>
                </a:solidFill>
              </a:rPr>
              <a:t>I can be found in a persons feces for weeks after symptoms are over</a:t>
            </a:r>
            <a:endParaRPr lang="en-US" b="0" dirty="0">
              <a:solidFill>
                <a:srgbClr val="000000"/>
              </a:solidFill>
            </a:endParaRPr>
          </a:p>
          <a:p>
            <a:pPr>
              <a:spcBef>
                <a:spcPct val="50000"/>
              </a:spcBef>
              <a:buClr>
                <a:srgbClr val="005CAB"/>
              </a:buClr>
              <a:buFont typeface="Wingdings" pitchFamily="2" charset="2"/>
              <a:buChar char="l"/>
            </a:pPr>
            <a:r>
              <a:rPr lang="en-US" b="0" dirty="0">
                <a:solidFill>
                  <a:srgbClr val="000000"/>
                </a:solidFill>
              </a:rPr>
              <a:t>I </a:t>
            </a:r>
            <a:r>
              <a:rPr lang="en-US" b="0" dirty="0" smtClean="0">
                <a:solidFill>
                  <a:srgbClr val="000000"/>
                </a:solidFill>
              </a:rPr>
              <a:t>can be found in produce such as tomatoes, peppers and cantaloupes</a:t>
            </a:r>
            <a:endParaRPr lang="en-US" b="0" dirty="0">
              <a:solidFill>
                <a:srgbClr val="000000"/>
              </a:solidFill>
            </a:endParaRPr>
          </a:p>
          <a:p>
            <a:pPr>
              <a:spcBef>
                <a:spcPct val="50000"/>
              </a:spcBef>
              <a:buClr>
                <a:srgbClr val="005CAB"/>
              </a:buClr>
              <a:buFont typeface="Wingdings" pitchFamily="2" charset="2"/>
              <a:buChar char="l"/>
            </a:pPr>
            <a:r>
              <a:rPr lang="en-US" b="0" dirty="0" smtClean="0">
                <a:solidFill>
                  <a:srgbClr val="000000"/>
                </a:solidFill>
              </a:rPr>
              <a:t>Cooking poultry and eggs to required minimum internal temperatures can prevent me.</a:t>
            </a:r>
            <a:endParaRPr lang="en-US" b="1" dirty="0" smtClean="0"/>
          </a:p>
        </p:txBody>
      </p:sp>
    </p:spTree>
    <p:extLst>
      <p:ext uri="{BB962C8B-B14F-4D97-AF65-F5344CB8AC3E}">
        <p14:creationId xmlns:p14="http://schemas.microsoft.com/office/powerpoint/2010/main" xmlns="" val="350335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30755"/>
                                        </p:tgtEl>
                                        <p:attrNameLst>
                                          <p:attrName>style.visibility</p:attrName>
                                        </p:attrNameLst>
                                      </p:cBhvr>
                                      <p:to>
                                        <p:strVal val="visible"/>
                                      </p:to>
                                    </p:set>
                                    <p:anim calcmode="lin" valueType="num">
                                      <p:cBhvr>
                                        <p:cTn id="7" dur="500" fill="hold"/>
                                        <p:tgtEl>
                                          <p:spTgt spid="3530755"/>
                                        </p:tgtEl>
                                        <p:attrNameLst>
                                          <p:attrName>ppt_w</p:attrName>
                                        </p:attrNameLst>
                                      </p:cBhvr>
                                      <p:tavLst>
                                        <p:tav tm="0">
                                          <p:val>
                                            <p:fltVal val="0"/>
                                          </p:val>
                                        </p:tav>
                                        <p:tav tm="100000">
                                          <p:val>
                                            <p:strVal val="#ppt_w"/>
                                          </p:val>
                                        </p:tav>
                                      </p:tavLst>
                                    </p:anim>
                                    <p:anim calcmode="lin" valueType="num">
                                      <p:cBhvr>
                                        <p:cTn id="8" dur="500" fill="hold"/>
                                        <p:tgtEl>
                                          <p:spTgt spid="3530755"/>
                                        </p:tgtEl>
                                        <p:attrNameLst>
                                          <p:attrName>ppt_h</p:attrName>
                                        </p:attrNameLst>
                                      </p:cBhvr>
                                      <p:tavLst>
                                        <p:tav tm="0">
                                          <p:val>
                                            <p:fltVal val="0"/>
                                          </p:val>
                                        </p:tav>
                                        <p:tav tm="100000">
                                          <p:val>
                                            <p:strVal val="#ppt_h"/>
                                          </p:val>
                                        </p:tav>
                                      </p:tavLst>
                                    </p:anim>
                                    <p:animEffect transition="in" filter="fade">
                                      <p:cBhvr>
                                        <p:cTn id="9" dur="500"/>
                                        <p:tgtEl>
                                          <p:spTgt spid="35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are the four types of microorganisms that can cause foodborne illness?</a:t>
            </a:r>
          </a:p>
          <a:p>
            <a:pPr marL="284163" lvl="1" indent="-284163"/>
            <a:r>
              <a:rPr lang="en-US" dirty="0">
                <a:latin typeface="Arial Narrow" charset="0"/>
              </a:rPr>
              <a:t>Viruses</a:t>
            </a:r>
            <a:r>
              <a:rPr lang="en-US" sz="2800" dirty="0"/>
              <a:t> </a:t>
            </a:r>
          </a:p>
          <a:p>
            <a:pPr marL="284163" lvl="1" indent="-284163"/>
            <a:r>
              <a:rPr lang="en-US" dirty="0">
                <a:latin typeface="Arial Narrow" charset="0"/>
              </a:rPr>
              <a:t>Bacteria</a:t>
            </a:r>
          </a:p>
          <a:p>
            <a:pPr marL="284163" lvl="1" indent="-284163"/>
            <a:r>
              <a:rPr lang="en-US" dirty="0">
                <a:latin typeface="Arial Narrow" charset="0"/>
              </a:rPr>
              <a:t>Parasites</a:t>
            </a:r>
          </a:p>
          <a:p>
            <a:pPr marL="284163" lvl="1" indent="-284163"/>
            <a:r>
              <a:rPr lang="en-US" dirty="0">
                <a:latin typeface="Arial Narrow" charset="0"/>
              </a:rPr>
              <a:t>Fungi</a:t>
            </a: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2-4</a:t>
            </a:r>
          </a:p>
        </p:txBody>
      </p:sp>
    </p:spTree>
    <p:extLst>
      <p:ext uri="{BB962C8B-B14F-4D97-AF65-F5344CB8AC3E}">
        <p14:creationId xmlns:p14="http://schemas.microsoft.com/office/powerpoint/2010/main" xmlns="" val="357030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ChangeArrowheads="1"/>
          </p:cNvSpPr>
          <p:nvPr>
            <p:ph type="body" idx="1"/>
          </p:nvPr>
        </p:nvSpPr>
        <p:spPr>
          <a:xfrm>
            <a:off x="400050" y="1277870"/>
            <a:ext cx="8307388" cy="5257800"/>
          </a:xfrm>
          <a:noFill/>
          <a:ln/>
        </p:spPr>
        <p:txBody>
          <a:bodyPr/>
          <a:lstStyle/>
          <a:p>
            <a:r>
              <a:rPr lang="en-US" dirty="0"/>
              <a:t>What </a:t>
            </a:r>
            <a:r>
              <a:rPr lang="en-US" dirty="0" smtClean="0"/>
              <a:t>six </a:t>
            </a:r>
            <a:r>
              <a:rPr lang="en-US" dirty="0"/>
              <a:t>conditions </a:t>
            </a:r>
            <a:r>
              <a:rPr lang="en-US" dirty="0" smtClean="0"/>
              <a:t>support </a:t>
            </a:r>
            <a:r>
              <a:rPr lang="en-US" dirty="0"/>
              <a:t>the growth of </a:t>
            </a:r>
            <a:r>
              <a:rPr lang="en-US" dirty="0" smtClean="0"/>
              <a:t>bacteria?</a:t>
            </a:r>
            <a:endParaRPr lang="en-US" dirty="0"/>
          </a:p>
          <a:p>
            <a:pPr marL="2000250" lvl="3" indent="-1936750">
              <a:buFont typeface="Arial" charset="0"/>
              <a:buNone/>
            </a:pPr>
            <a:r>
              <a:rPr lang="en-US" sz="2400" b="1" dirty="0">
                <a:solidFill>
                  <a:srgbClr val="333333"/>
                </a:solidFill>
                <a:cs typeface="ＭＳ Ｐゴシック" charset="0"/>
              </a:rPr>
              <a:t>F</a:t>
            </a:r>
          </a:p>
          <a:p>
            <a:pPr marL="2000250" lvl="3" indent="-1936750">
              <a:buNone/>
            </a:pPr>
            <a:r>
              <a:rPr lang="en-US" sz="2400" b="1" dirty="0">
                <a:solidFill>
                  <a:srgbClr val="333333"/>
                </a:solidFill>
                <a:cs typeface="ＭＳ Ｐゴシック" charset="0"/>
              </a:rPr>
              <a:t>A</a:t>
            </a:r>
          </a:p>
          <a:p>
            <a:pPr marL="2000250" lvl="3" indent="-1936750">
              <a:buNone/>
            </a:pPr>
            <a:r>
              <a:rPr lang="en-US" sz="2400" b="1" dirty="0" smtClean="0">
                <a:solidFill>
                  <a:srgbClr val="333333"/>
                </a:solidFill>
                <a:cs typeface="ＭＳ Ｐゴシック" charset="0"/>
              </a:rPr>
              <a:t>T</a:t>
            </a:r>
            <a:endParaRPr lang="en-US" sz="2400" b="1" dirty="0">
              <a:solidFill>
                <a:srgbClr val="333333"/>
              </a:solidFill>
              <a:cs typeface="ＭＳ Ｐゴシック" charset="0"/>
            </a:endParaRPr>
          </a:p>
          <a:p>
            <a:pPr marL="2000250" lvl="3" indent="-1936750">
              <a:buNone/>
            </a:pPr>
            <a:r>
              <a:rPr lang="en-US" sz="2400" b="1" dirty="0">
                <a:solidFill>
                  <a:srgbClr val="333333"/>
                </a:solidFill>
                <a:cs typeface="ＭＳ Ｐゴシック" charset="0"/>
              </a:rPr>
              <a:t>T</a:t>
            </a:r>
          </a:p>
          <a:p>
            <a:pPr marL="2000250" lvl="3" indent="-1936750">
              <a:buNone/>
            </a:pPr>
            <a:r>
              <a:rPr lang="en-US" sz="2400" b="1" dirty="0">
                <a:solidFill>
                  <a:srgbClr val="333333"/>
                </a:solidFill>
                <a:cs typeface="ＭＳ Ｐゴシック" charset="0"/>
              </a:rPr>
              <a:t>O</a:t>
            </a:r>
          </a:p>
          <a:p>
            <a:pPr marL="2000250" lvl="3" indent="-1936750">
              <a:buNone/>
            </a:pPr>
            <a:r>
              <a:rPr lang="en-US" sz="2400" b="1" dirty="0">
                <a:solidFill>
                  <a:srgbClr val="333333"/>
                </a:solidFill>
                <a:cs typeface="ＭＳ Ｐゴシック" charset="0"/>
              </a:rPr>
              <a:t>M</a:t>
            </a:r>
          </a:p>
        </p:txBody>
      </p:sp>
      <p:sp>
        <p:nvSpPr>
          <p:cNvPr id="2320387" name="Rectangle 3"/>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2" name="TextBox 1"/>
          <p:cNvSpPr txBox="1"/>
          <p:nvPr/>
        </p:nvSpPr>
        <p:spPr>
          <a:xfrm>
            <a:off x="550888" y="1721284"/>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ood</a:t>
            </a:r>
            <a:endParaRPr lang="en-US" sz="2400" b="0" dirty="0">
              <a:solidFill>
                <a:srgbClr val="333333"/>
              </a:solidFill>
              <a:latin typeface="+mj-lt"/>
            </a:endParaRPr>
          </a:p>
        </p:txBody>
      </p:sp>
      <p:sp>
        <p:nvSpPr>
          <p:cNvPr id="5" name="TextBox 4"/>
          <p:cNvSpPr txBox="1"/>
          <p:nvPr/>
        </p:nvSpPr>
        <p:spPr>
          <a:xfrm>
            <a:off x="585492" y="2197336"/>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cidity</a:t>
            </a:r>
            <a:endParaRPr lang="en-US" sz="2400" b="0" dirty="0">
              <a:solidFill>
                <a:srgbClr val="333333"/>
              </a:solidFill>
              <a:latin typeface="+mj-lt"/>
            </a:endParaRPr>
          </a:p>
        </p:txBody>
      </p:sp>
      <p:sp>
        <p:nvSpPr>
          <p:cNvPr id="6" name="TextBox 5"/>
          <p:cNvSpPr txBox="1"/>
          <p:nvPr/>
        </p:nvSpPr>
        <p:spPr>
          <a:xfrm>
            <a:off x="530760" y="2685184"/>
            <a:ext cx="1944425"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emperature</a:t>
            </a:r>
            <a:endParaRPr lang="en-US" sz="2400" b="0" dirty="0">
              <a:solidFill>
                <a:srgbClr val="333333"/>
              </a:solidFill>
              <a:latin typeface="+mj-lt"/>
            </a:endParaRPr>
          </a:p>
        </p:txBody>
      </p:sp>
      <p:sp>
        <p:nvSpPr>
          <p:cNvPr id="7" name="TextBox 6"/>
          <p:cNvSpPr txBox="1"/>
          <p:nvPr/>
        </p:nvSpPr>
        <p:spPr>
          <a:xfrm>
            <a:off x="558322" y="3163424"/>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ime</a:t>
            </a:r>
            <a:endParaRPr lang="en-US" sz="2400" b="0" dirty="0">
              <a:solidFill>
                <a:srgbClr val="333333"/>
              </a:solidFill>
              <a:latin typeface="+mj-lt"/>
            </a:endParaRPr>
          </a:p>
        </p:txBody>
      </p:sp>
      <p:sp>
        <p:nvSpPr>
          <p:cNvPr id="8" name="TextBox 7"/>
          <p:cNvSpPr txBox="1"/>
          <p:nvPr/>
        </p:nvSpPr>
        <p:spPr>
          <a:xfrm>
            <a:off x="598186" y="3628970"/>
            <a:ext cx="1008993"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xygen</a:t>
            </a:r>
            <a:endParaRPr lang="en-US" sz="2400" b="0" dirty="0">
              <a:solidFill>
                <a:srgbClr val="333333"/>
              </a:solidFill>
              <a:latin typeface="+mj-lt"/>
            </a:endParaRPr>
          </a:p>
        </p:txBody>
      </p:sp>
      <p:sp>
        <p:nvSpPr>
          <p:cNvPr id="9" name="TextBox 8"/>
          <p:cNvSpPr txBox="1"/>
          <p:nvPr/>
        </p:nvSpPr>
        <p:spPr>
          <a:xfrm>
            <a:off x="606518" y="4124252"/>
            <a:ext cx="1166654" cy="461665"/>
          </a:xfrm>
          <a:prstGeom prst="rect">
            <a:avLst/>
          </a:prstGeom>
          <a:noFill/>
        </p:spPr>
        <p:txBody>
          <a:bodyPr wrap="square" rtlCol="0">
            <a:spAutoFit/>
          </a:bodyPr>
          <a:lstStyle/>
          <a:p>
            <a:pPr marL="2000250" lvl="3" indent="-1936750" eaLnBrk="0" hangingPunct="0">
              <a:spcBef>
                <a:spcPts val="900"/>
              </a:spcBef>
              <a:buClr>
                <a:srgbClr val="005CAB"/>
              </a:buClr>
              <a:buSzPct val="75000"/>
            </a:pPr>
            <a:r>
              <a:rPr lang="en-US" sz="2400" b="0" dirty="0" smtClean="0">
                <a:solidFill>
                  <a:srgbClr val="333333"/>
                </a:solidFill>
                <a:latin typeface="+mj-lt"/>
              </a:rPr>
              <a:t>oisture</a:t>
            </a:r>
            <a:endParaRPr lang="en-US" sz="2400" b="0" dirty="0">
              <a:solidFill>
                <a:srgbClr val="333333"/>
              </a:solidFill>
              <a:latin typeface="+mj-lt"/>
            </a:endParaRPr>
          </a:p>
        </p:txBody>
      </p:sp>
      <p:cxnSp>
        <p:nvCxnSpPr>
          <p:cNvPr id="4" name="Straight Connector 3"/>
          <p:cNvCxnSpPr/>
          <p:nvPr/>
        </p:nvCxnSpPr>
        <p:spPr bwMode="auto">
          <a:xfrm flipV="1">
            <a:off x="709448" y="1991082"/>
            <a:ext cx="1954924" cy="230833"/>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2-5</a:t>
            </a:r>
          </a:p>
        </p:txBody>
      </p:sp>
    </p:spTree>
    <p:extLst>
      <p:ext uri="{BB962C8B-B14F-4D97-AF65-F5344CB8AC3E}">
        <p14:creationId xmlns:p14="http://schemas.microsoft.com/office/powerpoint/2010/main" xmlns="" val="3122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two FAT TOM conditions will you be able to control in your operation?</a:t>
            </a:r>
            <a:endParaRPr lang="en-US" dirty="0">
              <a:latin typeface="Arial Narrow" charset="0"/>
              <a:cs typeface="+mn-cs"/>
            </a:endParaRPr>
          </a:p>
          <a:p>
            <a:pPr marL="284163" lvl="1" indent="-284163"/>
            <a:r>
              <a:rPr lang="en-US" dirty="0" smtClean="0">
                <a:latin typeface="Arial Narrow" charset="0"/>
              </a:rPr>
              <a:t>Time</a:t>
            </a:r>
            <a:r>
              <a:rPr lang="en-US" sz="2800" dirty="0" smtClean="0"/>
              <a:t> </a:t>
            </a:r>
            <a:endParaRPr lang="en-US" sz="2800" dirty="0"/>
          </a:p>
          <a:p>
            <a:pPr marL="284163" lvl="1" indent="-284163"/>
            <a:r>
              <a:rPr lang="en-US" dirty="0" smtClean="0">
                <a:latin typeface="Arial Narrow" charset="0"/>
              </a:rPr>
              <a:t>Temperature</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2-6</a:t>
            </a:r>
          </a:p>
        </p:txBody>
      </p:sp>
    </p:spTree>
    <p:extLst>
      <p:ext uri="{BB962C8B-B14F-4D97-AF65-F5344CB8AC3E}">
        <p14:creationId xmlns:p14="http://schemas.microsoft.com/office/powerpoint/2010/main" xmlns="" val="340989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is the temperature range of the temperature danger zone?</a:t>
            </a:r>
            <a:endParaRPr lang="en-US" dirty="0">
              <a:latin typeface="Arial Narrow" charset="0"/>
              <a:cs typeface="+mn-cs"/>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Box 3"/>
          <p:cNvSpPr txBox="1"/>
          <p:nvPr/>
        </p:nvSpPr>
        <p:spPr>
          <a:xfrm>
            <a:off x="388813" y="1840374"/>
            <a:ext cx="6169614" cy="461665"/>
          </a:xfrm>
          <a:prstGeom prst="rect">
            <a:avLst/>
          </a:prstGeom>
          <a:noFill/>
        </p:spPr>
        <p:txBody>
          <a:bodyPr wrap="square" rtlCol="0">
            <a:spAutoFit/>
          </a:bodyPr>
          <a:lstStyle/>
          <a:p>
            <a:r>
              <a:rPr lang="en-US" sz="2400" b="0" dirty="0" smtClean="0">
                <a:solidFill>
                  <a:srgbClr val="333333"/>
                </a:solidFill>
                <a:latin typeface="Arial Narrow" charset="0"/>
                <a:cs typeface="+mn-cs"/>
              </a:rPr>
              <a:t>41°F to </a:t>
            </a:r>
            <a:r>
              <a:rPr lang="en-US" sz="2400" b="0" dirty="0">
                <a:solidFill>
                  <a:srgbClr val="333333"/>
                </a:solidFill>
                <a:latin typeface="Arial Narrow" charset="0"/>
              </a:rPr>
              <a:t>135°F </a:t>
            </a:r>
            <a:r>
              <a:rPr lang="en-US" sz="2400" b="0" dirty="0" smtClean="0">
                <a:solidFill>
                  <a:srgbClr val="333333"/>
                </a:solidFill>
                <a:latin typeface="Arial Narrow" charset="0"/>
              </a:rPr>
              <a:t>(5</a:t>
            </a:r>
            <a:r>
              <a:rPr lang="en-US" sz="2400" b="0" dirty="0">
                <a:solidFill>
                  <a:srgbClr val="333333"/>
                </a:solidFill>
                <a:latin typeface="Arial Narrow" charset="0"/>
              </a:rPr>
              <a:t>°C</a:t>
            </a:r>
            <a:r>
              <a:rPr lang="en-US" sz="2400" b="0" dirty="0" smtClean="0">
                <a:solidFill>
                  <a:srgbClr val="333333"/>
                </a:solidFill>
                <a:latin typeface="Arial Narrow" charset="0"/>
              </a:rPr>
              <a:t> to 57°C</a:t>
            </a:r>
            <a:r>
              <a:rPr lang="en-US" sz="2400" b="0" dirty="0">
                <a:solidFill>
                  <a:srgbClr val="333333"/>
                </a:solidFill>
                <a:latin typeface="Arial Narrow" charset="0"/>
              </a:rPr>
              <a:t>)</a:t>
            </a:r>
            <a:r>
              <a:rPr lang="en-US" sz="2400" b="0" dirty="0" smtClean="0">
                <a:solidFill>
                  <a:srgbClr val="333333"/>
                </a:solidFill>
                <a:latin typeface="Arial Narrow" charset="0"/>
                <a:cs typeface="+mn-cs"/>
              </a:rPr>
              <a:t> </a:t>
            </a:r>
            <a:endParaRPr lang="en-US" sz="2400" b="0" dirty="0">
              <a:solidFill>
                <a:srgbClr val="333333"/>
              </a:solidFill>
              <a:latin typeface="Arial Narrow" charset="0"/>
              <a:cs typeface="+mn-cs"/>
            </a:endParaRPr>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2-7</a:t>
            </a:r>
          </a:p>
        </p:txBody>
      </p:sp>
    </p:spTree>
    <p:extLst>
      <p:ext uri="{BB962C8B-B14F-4D97-AF65-F5344CB8AC3E}">
        <p14:creationId xmlns:p14="http://schemas.microsoft.com/office/powerpoint/2010/main" xmlns="" val="5549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bacteria?</a:t>
            </a:r>
            <a:endParaRPr lang="en-US" dirty="0">
              <a:latin typeface="Arial Narrow" charset="0"/>
              <a:cs typeface="+mn-cs"/>
            </a:endParaRPr>
          </a:p>
          <a:p>
            <a:pPr marL="284163" lvl="1" indent="-284163"/>
            <a:r>
              <a:rPr lang="en-US" dirty="0" smtClean="0">
                <a:latin typeface="Arial Narrow" charset="0"/>
              </a:rPr>
              <a:t>They live in and on our bodies</a:t>
            </a:r>
          </a:p>
          <a:p>
            <a:pPr marL="284163" lvl="1" indent="-284163"/>
            <a:r>
              <a:rPr lang="en-US" dirty="0" smtClean="0">
                <a:latin typeface="Arial Narrow" charset="0"/>
              </a:rPr>
              <a:t>The cannot be seen, smelled, or tasted</a:t>
            </a:r>
            <a:r>
              <a:rPr lang="en-US" sz="2800" dirty="0" smtClean="0"/>
              <a:t> </a:t>
            </a:r>
            <a:endParaRPr lang="en-US" sz="2800" dirty="0"/>
          </a:p>
          <a:p>
            <a:pPr marL="284163" lvl="1" indent="-284163"/>
            <a:r>
              <a:rPr lang="en-US" dirty="0" smtClean="0">
                <a:latin typeface="Arial Narrow" charset="0"/>
              </a:rPr>
              <a:t>They can grow rapidly if FAT TOM conditions are correct</a:t>
            </a:r>
          </a:p>
          <a:p>
            <a:pPr marL="284163" lvl="1" indent="-284163"/>
            <a:r>
              <a:rPr lang="en-US" dirty="0" smtClean="0">
                <a:latin typeface="Arial Narrow" charset="0"/>
              </a:rPr>
              <a:t>Controlling time and temperature can prevent them from causing illness</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2-8</a:t>
            </a:r>
          </a:p>
        </p:txBody>
      </p:sp>
    </p:spTree>
    <p:extLst>
      <p:ext uri="{BB962C8B-B14F-4D97-AF65-F5344CB8AC3E}">
        <p14:creationId xmlns:p14="http://schemas.microsoft.com/office/powerpoint/2010/main" xmlns="" val="383170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a:latin typeface="Arial Narrow" charset="0"/>
                <a:cs typeface="+mn-cs"/>
              </a:rPr>
              <a:t>What </a:t>
            </a:r>
            <a:r>
              <a:rPr lang="en-US" dirty="0" smtClean="0">
                <a:latin typeface="Arial Narrow" charset="0"/>
                <a:cs typeface="+mn-cs"/>
              </a:rPr>
              <a:t>are some basic characteristics of viruses?</a:t>
            </a:r>
            <a:endParaRPr lang="en-US" dirty="0">
              <a:latin typeface="Arial Narrow" charset="0"/>
              <a:cs typeface="+mn-cs"/>
            </a:endParaRPr>
          </a:p>
          <a:p>
            <a:pPr marL="284163" lvl="1" indent="-284163"/>
            <a:r>
              <a:rPr lang="en-US" dirty="0" smtClean="0">
                <a:latin typeface="Arial Narrow" charset="0"/>
              </a:rPr>
              <a:t>They are carried by humans and animals</a:t>
            </a:r>
          </a:p>
          <a:p>
            <a:pPr marL="284163" lvl="1" indent="-284163"/>
            <a:r>
              <a:rPr lang="en-US" dirty="0" smtClean="0">
                <a:latin typeface="Arial Narrow" charset="0"/>
              </a:rPr>
              <a:t>They do not grow in food but they can be transferred through food</a:t>
            </a:r>
            <a:endParaRPr lang="en-US" sz="2800" dirty="0"/>
          </a:p>
          <a:p>
            <a:pPr marL="284163" lvl="1" indent="-284163"/>
            <a:r>
              <a:rPr lang="en-US" dirty="0" smtClean="0">
                <a:latin typeface="Arial Narrow" charset="0"/>
              </a:rPr>
              <a:t>People get viruses from food, water, or contaminated surfaces</a:t>
            </a:r>
          </a:p>
          <a:p>
            <a:pPr marL="284163" lvl="1" indent="-284163"/>
            <a:r>
              <a:rPr lang="en-US" dirty="0" smtClean="0">
                <a:latin typeface="Arial Narrow" charset="0"/>
              </a:rPr>
              <a:t>Foodborne </a:t>
            </a:r>
            <a:r>
              <a:rPr lang="en-US" dirty="0">
                <a:latin typeface="Arial Narrow" charset="0"/>
              </a:rPr>
              <a:t>i</a:t>
            </a:r>
            <a:r>
              <a:rPr lang="en-US" dirty="0" smtClean="0">
                <a:latin typeface="Arial Narrow" charset="0"/>
              </a:rPr>
              <a:t>llnesses from viruses typically occur through fecal-oral routes</a:t>
            </a:r>
          </a:p>
          <a:p>
            <a:pPr marL="284163" lvl="1" indent="-284163"/>
            <a:r>
              <a:rPr lang="en-US" dirty="0" smtClean="0">
                <a:latin typeface="Arial Narrow" charset="0"/>
              </a:rPr>
              <a:t>They are not destroyed by normal cooking temperatures</a:t>
            </a:r>
          </a:p>
          <a:p>
            <a:pPr marL="284163" lvl="1" indent="-284163"/>
            <a:r>
              <a:rPr lang="en-US" dirty="0" smtClean="0">
                <a:latin typeface="Arial Narrow" charset="0"/>
              </a:rPr>
              <a:t>Practicing good personal hygiene can prevent viruses from causing illness </a:t>
            </a:r>
            <a:endParaRPr lang="en-US" dirty="0">
              <a:latin typeface="Arial Narrow" charset="0"/>
            </a:endParaRPr>
          </a:p>
          <a:p>
            <a:pPr marL="0" lvl="1" indent="0">
              <a:buNone/>
            </a:pP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a:latin typeface="Arial Narrow" charset="0"/>
              </a:rPr>
              <a:t>DVD 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2-9</a:t>
            </a:r>
          </a:p>
        </p:txBody>
      </p:sp>
    </p:spTree>
    <p:extLst>
      <p:ext uri="{BB962C8B-B14F-4D97-AF65-F5344CB8AC3E}">
        <p14:creationId xmlns:p14="http://schemas.microsoft.com/office/powerpoint/2010/main" xmlns="" val="15564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3028</Words>
  <Application>Microsoft Office PowerPoint</Application>
  <PresentationFormat>On-screen Show (4:3)</PresentationFormat>
  <Paragraphs>412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3_SS5e_08_16hr</vt:lpstr>
      <vt:lpstr>Slide 1</vt:lpstr>
      <vt:lpstr>DVD</vt:lpstr>
      <vt:lpstr>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DVD Review</vt:lpstr>
      <vt:lpstr>Additional Content</vt:lpstr>
      <vt:lpstr>How Contamination Happens</vt:lpstr>
      <vt:lpstr>How Contamination Happens</vt:lpstr>
      <vt:lpstr>Biological Contamination</vt:lpstr>
      <vt:lpstr>The “Big Six” Pathogens</vt:lpstr>
      <vt:lpstr>Activity</vt:lpstr>
      <vt:lpstr>Biological Toxins</vt:lpstr>
      <vt:lpstr>Biological Toxins</vt:lpstr>
      <vt:lpstr>Deliberate Contamination of Food</vt:lpstr>
      <vt:lpstr>Deliberate Contamination of Food</vt:lpstr>
      <vt:lpstr>Responding to a Foodborne-Illness Outbreak</vt:lpstr>
      <vt:lpstr>Responding to a Foodborne-Illness Outbreak</vt:lpstr>
      <vt:lpstr>Responding to a Foodborne-Illness Outbreak</vt:lpstr>
      <vt:lpstr>Activity</vt:lpstr>
      <vt:lpstr>Preventing Allergic Reactions</vt:lpstr>
      <vt:lpstr>Avoiding Cross-Contact</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54</cp:revision>
  <cp:lastPrinted>2012-07-02T14:43:34Z</cp:lastPrinted>
  <dcterms:created xsi:type="dcterms:W3CDTF">2012-06-21T22:14:15Z</dcterms:created>
  <dcterms:modified xsi:type="dcterms:W3CDTF">2015-08-09T00:13:52Z</dcterms:modified>
</cp:coreProperties>
</file>