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17" r:id="rId2"/>
    <p:sldId id="318" r:id="rId3"/>
    <p:sldId id="321" r:id="rId4"/>
    <p:sldId id="322" r:id="rId5"/>
    <p:sldId id="323" r:id="rId6"/>
    <p:sldId id="324" r:id="rId7"/>
    <p:sldId id="325" r:id="rId8"/>
    <p:sldId id="326" r:id="rId9"/>
    <p:sldId id="327" r:id="rId10"/>
    <p:sldId id="328" r:id="rId11"/>
    <p:sldId id="558" r:id="rId12"/>
    <p:sldId id="559" r:id="rId13"/>
    <p:sldId id="56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8524" autoAdjust="0"/>
    <p:restoredTop sz="81032" autoAdjust="0"/>
  </p:normalViewPr>
  <p:slideViewPr>
    <p:cSldViewPr>
      <p:cViewPr>
        <p:scale>
          <a:sx n="100" d="100"/>
          <a:sy n="100" d="100"/>
        </p:scale>
        <p:origin x="-960" y="-354"/>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pPr/>
              <a:t>8/9/2015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pPr/>
              <a:t>‹#›</a:t>
            </a:fld>
            <a:endParaRPr lang="en-US" dirty="0"/>
          </a:p>
        </p:txBody>
      </p:sp>
    </p:spTree>
    <p:extLst>
      <p:ext uri="{BB962C8B-B14F-4D97-AF65-F5344CB8AC3E}">
        <p14:creationId xmlns:p14="http://schemas.microsoft.com/office/powerpoint/2010/main" xmlns=""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20"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1B133F6-83B6-CB40-902F-E1479B78FC21}"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5306CE4-5592-CD4A-8965-53B4CB9A0B75}" type="slidenum">
              <a:rPr lang="en-US" sz="1200" b="0">
                <a:solidFill>
                  <a:prstClr val="black"/>
                </a:solidFill>
              </a:rPr>
              <a:pPr eaLnBrk="1" hangingPunct="1">
                <a:defRPr/>
              </a:pPr>
              <a:t>10</a:t>
            </a:fld>
            <a:endParaRPr lang="en-US" sz="1200" b="0" dirty="0">
              <a:solidFill>
                <a:prstClr val="black"/>
              </a:solidFill>
            </a:endParaRPr>
          </a:p>
        </p:txBody>
      </p:sp>
      <p:sp>
        <p:nvSpPr>
          <p:cNvPr id="38605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7FD6052-B3AD-F147-8D28-A1A56330E175}" type="slidenum">
              <a:rPr lang="en-US" sz="1200" b="0">
                <a:solidFill>
                  <a:prstClr val="black"/>
                </a:solidFill>
              </a:rPr>
              <a:pPr eaLnBrk="1" hangingPunct="1">
                <a:defRPr/>
              </a:pPr>
              <a:t>11</a:t>
            </a:fld>
            <a:endParaRPr lang="en-US" sz="1200" b="0" dirty="0">
              <a:solidFill>
                <a:prstClr val="black"/>
              </a:solidFill>
            </a:endParaRPr>
          </a:p>
        </p:txBody>
      </p:sp>
      <p:sp>
        <p:nvSpPr>
          <p:cNvPr id="387075" name="Rectangle 2"/>
          <p:cNvSpPr>
            <a:spLocks noGrp="1" noRot="1" noChangeAspect="1" noChangeArrowheads="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C9A24DD-46E6-F04D-8398-F7D5861495D1}" type="slidenum">
              <a:rPr lang="en-US" sz="1200" b="0">
                <a:solidFill>
                  <a:prstClr val="black"/>
                </a:solidFill>
              </a:rPr>
              <a:pPr eaLnBrk="1" hangingPunct="1">
                <a:defRPr/>
              </a:pPr>
              <a:t>12</a:t>
            </a:fld>
            <a:endParaRPr lang="en-US" sz="1200" b="0" dirty="0">
              <a:solidFill>
                <a:prstClr val="black"/>
              </a:solidFill>
            </a:endParaRPr>
          </a:p>
        </p:txBody>
      </p:sp>
      <p:sp>
        <p:nvSpPr>
          <p:cNvPr id="388099" name="Rectangle 2"/>
          <p:cNvSpPr>
            <a:spLocks noGrp="1" noRot="1" noChangeAspect="1" noChangeArrowheads="1" noTextEdit="1"/>
          </p:cNvSpPr>
          <p:nvPr>
            <p:ph type="sldImg"/>
          </p:nvPr>
        </p:nvSpPr>
        <p:spPr>
          <a:ln/>
        </p:spPr>
      </p:sp>
      <p:sp>
        <p:nvSpPr>
          <p:cNvPr id="388101" name="Notes Placeholder 1"/>
          <p:cNvSpPr>
            <a:spLocks noGrp="1"/>
          </p:cNvSpPr>
          <p:nvPr>
            <p:ph type="body" idx="1"/>
          </p:nvPr>
        </p:nvSpPr>
        <p:spPr>
          <a:xfrm>
            <a:off x="857250" y="4392430"/>
            <a:ext cx="5486711" cy="4114488"/>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a:latin typeface="Times New Roman" charset="0"/>
                <a:cs typeface="+mn-cs"/>
              </a:rPr>
              <a:t>Some </a:t>
            </a:r>
            <a:r>
              <a:rPr lang="en-US" dirty="0" smtClean="0">
                <a:latin typeface="Times New Roman" charset="0"/>
                <a:cs typeface="+mn-cs"/>
              </a:rPr>
              <a:t>food handlers </a:t>
            </a:r>
            <a:r>
              <a:rPr lang="en-US" dirty="0">
                <a:latin typeface="Times New Roman" charset="0"/>
                <a:cs typeface="+mn-cs"/>
              </a:rPr>
              <a:t>diagnosed with these foodborne illnesses may not experience the usual signs or their symptoms may be over. Work with the local regulatory authority to determine whether the </a:t>
            </a:r>
            <a:r>
              <a:rPr lang="en-US" dirty="0" smtClean="0">
                <a:latin typeface="Times New Roman" charset="0"/>
                <a:cs typeface="+mn-cs"/>
              </a:rPr>
              <a:t>food handler </a:t>
            </a:r>
            <a:r>
              <a:rPr lang="en-US" dirty="0">
                <a:latin typeface="Times New Roman" charset="0"/>
                <a:cs typeface="+mn-cs"/>
              </a:rPr>
              <a:t>must be excluded from the </a:t>
            </a:r>
            <a:r>
              <a:rPr lang="en-US" dirty="0" smtClean="0">
                <a:latin typeface="Times New Roman" charset="0"/>
                <a:cs typeface="+mn-cs"/>
              </a:rPr>
              <a:t>operation </a:t>
            </a:r>
            <a:r>
              <a:rPr lang="en-US" dirty="0">
                <a:latin typeface="Times New Roman" charset="0"/>
                <a:cs typeface="+mn-cs"/>
              </a:rPr>
              <a:t>or restricted from working with or around food, and when the exclusion or restriction can be removed.</a:t>
            </a:r>
          </a:p>
          <a:p>
            <a:pPr>
              <a:buFontTx/>
              <a:buChar char="•"/>
              <a:defRPr/>
            </a:pPr>
            <a:r>
              <a:rPr lang="en-US" dirty="0">
                <a:latin typeface="Times New Roman" charset="0"/>
                <a:cs typeface="+mn-cs"/>
              </a:rPr>
              <a:t>Remember these are only guidelines, working with your regulatory authority will help you determine the best course of action.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latin typeface="Times New Roman" charset="0"/>
                <a:cs typeface="+mn-cs"/>
              </a:rPr>
              <a:t>Instructor Notes</a:t>
            </a:r>
          </a:p>
          <a:p>
            <a:pPr>
              <a:buFontTx/>
              <a:buChar char="•"/>
              <a:defRPr/>
            </a:pPr>
            <a:r>
              <a:rPr lang="en-US" dirty="0" smtClean="0">
                <a:latin typeface="Times New Roman" charset="0"/>
                <a:cs typeface="+mn-cs"/>
              </a:rPr>
              <a:t>Whether or not</a:t>
            </a:r>
            <a:r>
              <a:rPr lang="en-US" baseline="0" dirty="0" smtClean="0">
                <a:latin typeface="Times New Roman" charset="0"/>
                <a:cs typeface="+mn-cs"/>
              </a:rPr>
              <a:t> </a:t>
            </a:r>
            <a:r>
              <a:rPr lang="en-US" strike="noStrike" baseline="0" dirty="0" smtClean="0">
                <a:solidFill>
                  <a:srgbClr val="7030A0"/>
                </a:solidFill>
                <a:latin typeface="Times New Roman" charset="0"/>
                <a:cs typeface="+mn-cs"/>
              </a:rPr>
              <a:t>a food handler has symptoms, </a:t>
            </a:r>
            <a:r>
              <a:rPr lang="en-US" strike="noStrike" baseline="0" dirty="0" smtClean="0">
                <a:latin typeface="Times New Roman" charset="0"/>
                <a:cs typeface="+mn-cs"/>
              </a:rPr>
              <a:t>those </a:t>
            </a:r>
            <a:r>
              <a:rPr lang="en-US" baseline="0" dirty="0" smtClean="0">
                <a:latin typeface="Times New Roman" charset="0"/>
                <a:cs typeface="+mn-cs"/>
              </a:rPr>
              <a:t>diagnosed with a disease caused by these pathogens must be excluded from the operation. </a:t>
            </a:r>
            <a:r>
              <a:rPr lang="en-US" dirty="0" smtClean="0">
                <a:latin typeface="Times New Roman" charset="0"/>
                <a:cs typeface="+mn-cs"/>
              </a:rPr>
              <a:t>Work with the local regulatory authority to determine when the exclusion can be removed.</a:t>
            </a:r>
          </a:p>
          <a:p>
            <a:pPr>
              <a:buFontTx/>
              <a:buChar char="•"/>
              <a:defRPr/>
            </a:pPr>
            <a:r>
              <a:rPr lang="en-US" dirty="0" smtClean="0">
                <a:latin typeface="Times New Roman" charset="0"/>
                <a:cs typeface="+mn-cs"/>
              </a:rPr>
              <a:t>Remember these are only guidelines, working with your regulatory authority will help you determine the best course of action.</a:t>
            </a:r>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pPr/>
              <a:t>13</a:t>
            </a:fld>
            <a:endParaRPr lang="en-US" dirty="0"/>
          </a:p>
        </p:txBody>
      </p:sp>
    </p:spTree>
    <p:extLst>
      <p:ext uri="{BB962C8B-B14F-4D97-AF65-F5344CB8AC3E}">
        <p14:creationId xmlns:p14="http://schemas.microsoft.com/office/powerpoint/2010/main" xmlns="" val="250874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14</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a:defRPr/>
            </a:pPr>
            <a:r>
              <a:rPr lang="en-US" b="1" dirty="0">
                <a:latin typeface="Times New Roman" charset="0"/>
                <a:ea typeface="ＭＳ Ｐゴシック" charset="0"/>
                <a:cs typeface="ＭＳ Ｐゴシック" charset="0"/>
              </a:rPr>
              <a:t>Instructor Notes</a:t>
            </a:r>
          </a:p>
          <a:p>
            <a:pPr>
              <a:buFontTx/>
              <a:buChar char="•"/>
              <a:defRPr/>
            </a:pPr>
            <a:r>
              <a:rPr lang="en-US" dirty="0">
                <a:latin typeface="Times New Roman" charset="0"/>
                <a:ea typeface="ＭＳ Ｐゴシック" charset="0"/>
                <a:cs typeface="ＭＳ Ｐゴシック" charset="0"/>
              </a:rPr>
              <a:t>Use the next several slides to </a:t>
            </a:r>
            <a:r>
              <a:rPr lang="en-US" dirty="0">
                <a:latin typeface="Times New Roman" pitchFamily="18" charset="0"/>
                <a:ea typeface="ＭＳ Ｐゴシック" charset="0"/>
                <a:cs typeface="ＭＳ Ｐゴシック" charset="0"/>
              </a:rPr>
              <a:t>review the content presented.</a:t>
            </a:r>
          </a:p>
          <a:p>
            <a:pPr marL="228999" indent="-228999" defTabSz="897301" eaLnBrk="0" fontAlgn="base" hangingPunct="0">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and B on them. Have each student answer each question by holding up the correct letter.</a:t>
            </a:r>
          </a:p>
          <a:p>
            <a:pPr>
              <a:buFontTx/>
              <a:buChar char="•"/>
              <a:defRPr/>
            </a:pPr>
            <a:endParaRPr lang="en-US" b="0" dirty="0">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02E4F5-F760-4C39-B166-7919F8CCA501}" type="slidenum">
              <a:rPr lang="en-US"/>
              <a:pPr/>
              <a:t>15</a:t>
            </a:fld>
            <a:endParaRPr lang="en-US" dirty="0"/>
          </a:p>
        </p:txBody>
      </p:sp>
      <p:sp>
        <p:nvSpPr>
          <p:cNvPr id="2413570" name="Rectangle 2"/>
          <p:cNvSpPr>
            <a:spLocks noGrp="1" noRot="1" noChangeAspect="1" noChangeArrowheads="1" noTextEdit="1"/>
          </p:cNvSpPr>
          <p:nvPr>
            <p:ph type="sldImg"/>
          </p:nvPr>
        </p:nvSpPr>
        <p:spPr>
          <a:xfrm>
            <a:off x="1143000" y="685800"/>
            <a:ext cx="4572000" cy="3429000"/>
          </a:xfrm>
          <a:ln/>
        </p:spPr>
      </p:sp>
      <p:sp>
        <p:nvSpPr>
          <p:cNvPr id="2413571" name="Rectangle 3"/>
          <p:cNvSpPr>
            <a:spLocks noGrp="1" noChangeArrowheads="1"/>
          </p:cNvSpPr>
          <p:nvPr>
            <p:ph type="body" idx="1"/>
          </p:nvPr>
        </p:nvSpPr>
        <p:spPr>
          <a:xfrm>
            <a:off x="857250" y="4347148"/>
            <a:ext cx="5028579" cy="4114488"/>
          </a:xfrm>
        </p:spPr>
        <p:txBody>
          <a:bodyPr/>
          <a:lstStyle/>
          <a:p>
            <a:pPr marL="168244" indent="-168244"/>
            <a:r>
              <a:rPr lang="en-US" b="1" dirty="0" smtClean="0"/>
              <a:t>Instructor Notes:</a:t>
            </a:r>
          </a:p>
          <a:p>
            <a:pPr marL="168244" indent="-168244">
              <a:buFontTx/>
              <a:buChar char="•"/>
            </a:pPr>
            <a:r>
              <a:rPr lang="en-US" dirty="0" smtClean="0"/>
              <a:t>The</a:t>
            </a:r>
            <a:r>
              <a:rPr lang="en-US" baseline="0" dirty="0" smtClean="0"/>
              <a:t> whole handwashing process should take at least 20 seconds. Hands must be scrubbed with soap for 10 to 15 seconds. </a:t>
            </a:r>
            <a:endParaRPr lang="en-US" dirty="0" smtClean="0"/>
          </a:p>
          <a:p>
            <a:endParaRPr lang="en-US" dirty="0"/>
          </a:p>
          <a:p>
            <a:pPr marL="168244" indent="-168244"/>
            <a:endParaRPr lang="en-US" dirty="0"/>
          </a:p>
          <a:p>
            <a:pPr marL="168244" indent="-168244">
              <a:buFontTx/>
              <a:buChar char="•"/>
            </a:pPr>
            <a:endParaRPr lang="en-US" dirty="0"/>
          </a:p>
          <a:p>
            <a:pPr marL="168244" indent="-168244"/>
            <a:endParaRPr lang="en-US"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69EBC-7BF2-4513-80E4-2B89E475F169}" type="slidenum">
              <a:rPr lang="en-US"/>
              <a:pPr/>
              <a:t>16</a:t>
            </a:fld>
            <a:endParaRPr lang="en-US" dirty="0"/>
          </a:p>
        </p:txBody>
      </p:sp>
      <p:sp>
        <p:nvSpPr>
          <p:cNvPr id="2423810" name="Rectangle 2"/>
          <p:cNvSpPr>
            <a:spLocks noGrp="1" noRot="1" noChangeAspect="1" noChangeArrowheads="1" noTextEdit="1"/>
          </p:cNvSpPr>
          <p:nvPr>
            <p:ph type="sldImg"/>
          </p:nvPr>
        </p:nvSpPr>
        <p:spPr>
          <a:xfrm>
            <a:off x="1143000" y="685800"/>
            <a:ext cx="4572000" cy="3429000"/>
          </a:xfrm>
          <a:ln/>
        </p:spPr>
      </p:sp>
      <p:sp>
        <p:nvSpPr>
          <p:cNvPr id="2423811" name="Rectangle 3"/>
          <p:cNvSpPr>
            <a:spLocks noGrp="1" noChangeArrowheads="1"/>
          </p:cNvSpPr>
          <p:nvPr>
            <p:ph type="body" idx="1"/>
          </p:nvPr>
        </p:nvSpPr>
        <p:spPr>
          <a:xfrm>
            <a:off x="857250" y="4347148"/>
            <a:ext cx="5028579" cy="4114488"/>
          </a:xfrm>
          <a:noFill/>
          <a:ln/>
        </p:spPr>
        <p:txBody>
          <a:bodyPr/>
          <a:lstStyle/>
          <a:p>
            <a:pPr marL="168244" indent="-168244"/>
            <a:r>
              <a:rPr lang="en-US" b="1" dirty="0" smtClean="0"/>
              <a:t>Instructor Notes:</a:t>
            </a:r>
          </a:p>
          <a:p>
            <a:pPr marL="168244" indent="-168244">
              <a:buFontTx/>
              <a:buChar char="•"/>
            </a:pPr>
            <a:r>
              <a:rPr lang="en-US" dirty="0" smtClean="0"/>
              <a:t>Hands must be washed after the following activities:</a:t>
            </a:r>
          </a:p>
          <a:p>
            <a:pPr marL="616894" lvl="1" indent="-168244">
              <a:buFontTx/>
              <a:buChar char="•"/>
            </a:pPr>
            <a:r>
              <a:rPr lang="en-US" dirty="0" smtClean="0"/>
              <a:t>Using the restroom</a:t>
            </a:r>
          </a:p>
          <a:p>
            <a:pPr marL="616894" lvl="1" indent="-168244" defTabSz="897301" eaLnBrk="0" fontAlgn="base" hangingPunct="0">
              <a:spcBef>
                <a:spcPct val="30000"/>
              </a:spcBef>
              <a:spcAft>
                <a:spcPct val="0"/>
              </a:spcAft>
              <a:buFontTx/>
              <a:buChar char="•"/>
              <a:defRPr/>
            </a:pPr>
            <a:r>
              <a:rPr lang="en-US" dirty="0" smtClean="0"/>
              <a:t>Handling raw</a:t>
            </a:r>
            <a:r>
              <a:rPr lang="en-US" baseline="0" dirty="0" smtClean="0"/>
              <a:t> meat, poultry, and seafood (before and after)</a:t>
            </a:r>
          </a:p>
          <a:p>
            <a:pPr marL="616894" lvl="1" indent="-168244" defTabSz="897301" eaLnBrk="0" fontAlgn="base" hangingPunct="0">
              <a:spcBef>
                <a:spcPct val="30000"/>
              </a:spcBef>
              <a:spcAft>
                <a:spcPct val="0"/>
              </a:spcAft>
              <a:buFontTx/>
              <a:buChar char="•"/>
              <a:defRPr/>
            </a:pPr>
            <a:r>
              <a:rPr lang="en-US" dirty="0" smtClean="0"/>
              <a:t>Touching the hair, face, or body</a:t>
            </a:r>
          </a:p>
          <a:p>
            <a:pPr marL="616894" lvl="1" indent="-168244" defTabSz="897301" eaLnBrk="0" fontAlgn="base" hangingPunct="0">
              <a:spcBef>
                <a:spcPct val="30000"/>
              </a:spcBef>
              <a:spcAft>
                <a:spcPct val="0"/>
              </a:spcAft>
              <a:buFontTx/>
              <a:buChar char="•"/>
              <a:defRPr/>
            </a:pPr>
            <a:r>
              <a:rPr lang="en-US" dirty="0" smtClean="0"/>
              <a:t>Sneezing, coughing, or using a tissue</a:t>
            </a:r>
          </a:p>
          <a:p>
            <a:pPr marL="616894" lvl="1" indent="-168244" defTabSz="897301" eaLnBrk="0" fontAlgn="base" hangingPunct="0">
              <a:spcBef>
                <a:spcPct val="30000"/>
              </a:spcBef>
              <a:spcAft>
                <a:spcPct val="0"/>
              </a:spcAft>
              <a:buFontTx/>
              <a:buChar char="•"/>
              <a:defRPr/>
            </a:pPr>
            <a:r>
              <a:rPr lang="en-US" dirty="0" smtClean="0"/>
              <a:t>Eating,</a:t>
            </a:r>
            <a:r>
              <a:rPr lang="en-US" baseline="0" dirty="0" smtClean="0"/>
              <a:t> drinking, smoking, or chewing gum or tobacco</a:t>
            </a:r>
            <a:endParaRPr lang="en-US" dirty="0" smtClean="0"/>
          </a:p>
          <a:p>
            <a:pPr marL="616894" lvl="1" indent="-168244">
              <a:buFontTx/>
              <a:buChar char="•"/>
            </a:pPr>
            <a:r>
              <a:rPr lang="en-US" dirty="0" smtClean="0"/>
              <a:t>Handling chemicals</a:t>
            </a:r>
            <a:r>
              <a:rPr lang="en-US" baseline="0" dirty="0" smtClean="0"/>
              <a:t> </a:t>
            </a:r>
            <a:r>
              <a:rPr lang="en-US" dirty="0" smtClean="0"/>
              <a:t>that might affect food safety</a:t>
            </a:r>
          </a:p>
          <a:p>
            <a:pPr marL="616894" lvl="1" indent="-168244">
              <a:buFontTx/>
              <a:buChar char="•"/>
            </a:pPr>
            <a:r>
              <a:rPr lang="en-US" dirty="0" smtClean="0"/>
              <a:t>Taking out</a:t>
            </a:r>
            <a:r>
              <a:rPr lang="en-US" baseline="0" dirty="0" smtClean="0"/>
              <a:t> garbage</a:t>
            </a:r>
            <a:endParaRPr lang="en-US" dirty="0" smtClean="0"/>
          </a:p>
          <a:p>
            <a:pPr marL="448650" lvl="1" defTabSz="897301" eaLnBrk="0" fontAlgn="base" hangingPunct="0">
              <a:spcBef>
                <a:spcPct val="30000"/>
              </a:spcBef>
              <a:spcAft>
                <a:spcPct val="0"/>
              </a:spcAft>
              <a:defRPr/>
            </a:pPr>
            <a:endParaRPr lang="en-US" dirty="0" smtClean="0"/>
          </a:p>
          <a:p>
            <a:pPr marL="616894" lvl="1" indent="-168244">
              <a:buFontTx/>
              <a:buChar char="•"/>
            </a:pPr>
            <a:endParaRPr lang="en-US" baseline="0" dirty="0" smtClean="0"/>
          </a:p>
          <a:p>
            <a:pPr marL="616894" lvl="1" indent="-168244">
              <a:buFontTx/>
              <a:buChar char="•"/>
            </a:pPr>
            <a:endParaRPr lang="en-US" dirty="0" smtClean="0"/>
          </a:p>
          <a:p>
            <a:pPr marL="112163" indent="-112163"/>
            <a:endParaRPr lang="en-US" dirty="0"/>
          </a:p>
          <a:p>
            <a:pPr marL="112163" indent="-112163"/>
            <a:endParaRPr lang="en-US" dirty="0"/>
          </a:p>
          <a:p>
            <a:pPr marL="112163" indent="-112163"/>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69EBC-7BF2-4513-80E4-2B89E475F169}" type="slidenum">
              <a:rPr lang="en-US"/>
              <a:pPr/>
              <a:t>17</a:t>
            </a:fld>
            <a:endParaRPr lang="en-US" dirty="0"/>
          </a:p>
        </p:txBody>
      </p:sp>
      <p:sp>
        <p:nvSpPr>
          <p:cNvPr id="2423810" name="Rectangle 2"/>
          <p:cNvSpPr>
            <a:spLocks noGrp="1" noRot="1" noChangeAspect="1" noChangeArrowheads="1" noTextEdit="1"/>
          </p:cNvSpPr>
          <p:nvPr>
            <p:ph type="sldImg"/>
          </p:nvPr>
        </p:nvSpPr>
        <p:spPr>
          <a:xfrm>
            <a:off x="1143000" y="685800"/>
            <a:ext cx="4572000" cy="3429000"/>
          </a:xfrm>
          <a:ln/>
        </p:spPr>
      </p:sp>
      <p:sp>
        <p:nvSpPr>
          <p:cNvPr id="2423811" name="Rectangle 3"/>
          <p:cNvSpPr>
            <a:spLocks noGrp="1" noChangeArrowheads="1"/>
          </p:cNvSpPr>
          <p:nvPr>
            <p:ph type="body" idx="1"/>
          </p:nvPr>
        </p:nvSpPr>
        <p:spPr>
          <a:xfrm>
            <a:off x="857250" y="4347148"/>
            <a:ext cx="5028579" cy="4114488"/>
          </a:xfrm>
          <a:noFill/>
          <a:ln/>
        </p:spPr>
        <p:txBody>
          <a:bodyPr/>
          <a:lstStyle/>
          <a:p>
            <a:pPr marL="168244" indent="-168244"/>
            <a:r>
              <a:rPr lang="en-US" b="1" dirty="0" smtClean="0"/>
              <a:t>Instructor Notes:</a:t>
            </a:r>
          </a:p>
          <a:p>
            <a:pPr marL="168244" indent="-168244">
              <a:buFontTx/>
              <a:buChar char="•"/>
            </a:pPr>
            <a:r>
              <a:rPr lang="en-US" dirty="0" smtClean="0"/>
              <a:t>Hands must be washed after the following activities:</a:t>
            </a:r>
          </a:p>
          <a:p>
            <a:pPr marL="616894" lvl="1" indent="-168244">
              <a:buFontTx/>
              <a:buChar char="•"/>
            </a:pPr>
            <a:r>
              <a:rPr lang="en-US" dirty="0" smtClean="0"/>
              <a:t>Clearing tables or busing</a:t>
            </a:r>
            <a:r>
              <a:rPr lang="en-US" baseline="0" dirty="0" smtClean="0"/>
              <a:t> dirty dishes</a:t>
            </a:r>
            <a:endParaRPr lang="en-US" dirty="0" smtClean="0"/>
          </a:p>
          <a:p>
            <a:pPr marL="616894" lvl="1" indent="-168244" defTabSz="897301" eaLnBrk="0" fontAlgn="base" hangingPunct="0">
              <a:spcBef>
                <a:spcPct val="30000"/>
              </a:spcBef>
              <a:spcAft>
                <a:spcPct val="0"/>
              </a:spcAft>
              <a:buFontTx/>
              <a:buChar char="•"/>
              <a:defRPr/>
            </a:pPr>
            <a:r>
              <a:rPr lang="en-US" dirty="0" smtClean="0"/>
              <a:t>Touching clothing</a:t>
            </a:r>
            <a:r>
              <a:rPr lang="en-US" baseline="0" dirty="0" smtClean="0"/>
              <a:t> or aprons</a:t>
            </a:r>
          </a:p>
          <a:p>
            <a:pPr marL="616894" lvl="1" indent="-168244" defTabSz="897301" eaLnBrk="0" fontAlgn="base" hangingPunct="0">
              <a:spcBef>
                <a:spcPct val="30000"/>
              </a:spcBef>
              <a:spcAft>
                <a:spcPct val="0"/>
              </a:spcAft>
              <a:buFontTx/>
              <a:buChar char="•"/>
              <a:defRPr/>
            </a:pPr>
            <a:r>
              <a:rPr lang="en-US" dirty="0" smtClean="0"/>
              <a:t>Handling money</a:t>
            </a:r>
          </a:p>
          <a:p>
            <a:pPr marL="616894" lvl="1" indent="-168244" defTabSz="897301" eaLnBrk="0" fontAlgn="base" hangingPunct="0">
              <a:spcBef>
                <a:spcPct val="30000"/>
              </a:spcBef>
              <a:spcAft>
                <a:spcPct val="0"/>
              </a:spcAft>
              <a:buFontTx/>
              <a:buChar char="•"/>
              <a:defRPr/>
            </a:pPr>
            <a:r>
              <a:rPr lang="en-US" dirty="0" smtClean="0"/>
              <a:t>Leaving and returning to kitchen/prep area</a:t>
            </a:r>
          </a:p>
          <a:p>
            <a:pPr marL="616894" lvl="1" indent="-168244" defTabSz="897301" eaLnBrk="0" fontAlgn="base" hangingPunct="0">
              <a:spcBef>
                <a:spcPct val="30000"/>
              </a:spcBef>
              <a:spcAft>
                <a:spcPct val="0"/>
              </a:spcAft>
              <a:buFontTx/>
              <a:buChar char="•"/>
              <a:defRPr/>
            </a:pPr>
            <a:r>
              <a:rPr lang="en-US" dirty="0" smtClean="0"/>
              <a:t>Handling service animals or aquatic</a:t>
            </a:r>
            <a:r>
              <a:rPr lang="en-US" baseline="0" dirty="0" smtClean="0"/>
              <a:t> animals</a:t>
            </a:r>
            <a:endParaRPr lang="en-US" dirty="0" smtClean="0"/>
          </a:p>
          <a:p>
            <a:pPr marL="616894" lvl="1" indent="-168244">
              <a:buFontTx/>
              <a:buChar char="•"/>
            </a:pPr>
            <a:r>
              <a:rPr lang="en-US" dirty="0" smtClean="0"/>
              <a:t>Touching anything else that may contaminate hands, such as dirty equipment, work surfaces, or cloths</a:t>
            </a:r>
          </a:p>
          <a:p>
            <a:pPr marL="448650" lvl="1" defTabSz="897301" eaLnBrk="0" fontAlgn="base" hangingPunct="0">
              <a:spcBef>
                <a:spcPct val="30000"/>
              </a:spcBef>
              <a:spcAft>
                <a:spcPct val="0"/>
              </a:spcAft>
              <a:defRPr/>
            </a:pPr>
            <a:endParaRPr lang="en-US" dirty="0" smtClean="0"/>
          </a:p>
          <a:p>
            <a:pPr marL="616894" lvl="1" indent="-168244">
              <a:buFontTx/>
              <a:buChar char="•"/>
            </a:pPr>
            <a:endParaRPr lang="en-US" baseline="0" dirty="0" smtClean="0"/>
          </a:p>
          <a:p>
            <a:pPr marL="616894" lvl="1" indent="-168244">
              <a:buFontTx/>
              <a:buChar char="•"/>
            </a:pPr>
            <a:endParaRPr lang="en-US" dirty="0" smtClean="0"/>
          </a:p>
          <a:p>
            <a:pPr marL="112163" indent="-112163"/>
            <a:endParaRPr lang="en-US" dirty="0"/>
          </a:p>
          <a:p>
            <a:pPr marL="112163" indent="-112163"/>
            <a:endParaRPr lang="en-US" dirty="0"/>
          </a:p>
          <a:p>
            <a:pPr marL="112163" indent="-112163"/>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42E8E-F795-49FC-AFAD-D59042021120}" type="slidenum">
              <a:rPr lang="en-US"/>
              <a:pPr/>
              <a:t>18</a:t>
            </a:fld>
            <a:endParaRPr lang="en-US" dirty="0"/>
          </a:p>
        </p:txBody>
      </p:sp>
      <p:sp>
        <p:nvSpPr>
          <p:cNvPr id="2415618" name="Rectangle 2"/>
          <p:cNvSpPr>
            <a:spLocks noGrp="1" noRot="1" noChangeAspect="1" noChangeArrowheads="1" noTextEdit="1"/>
          </p:cNvSpPr>
          <p:nvPr>
            <p:ph type="sldImg"/>
          </p:nvPr>
        </p:nvSpPr>
        <p:spPr>
          <a:xfrm>
            <a:off x="1143000" y="685800"/>
            <a:ext cx="4572000" cy="3429000"/>
          </a:xfrm>
          <a:ln/>
        </p:spPr>
      </p:sp>
      <p:sp>
        <p:nvSpPr>
          <p:cNvPr id="2415619" name="Rectangle 3"/>
          <p:cNvSpPr>
            <a:spLocks noGrp="1" noChangeArrowheads="1"/>
          </p:cNvSpPr>
          <p:nvPr>
            <p:ph type="body" idx="1"/>
          </p:nvPr>
        </p:nvSpPr>
        <p:spPr>
          <a:xfrm>
            <a:off x="857250" y="4347148"/>
            <a:ext cx="5028579" cy="4114488"/>
          </a:xfrm>
        </p:spPr>
        <p:txBody>
          <a:bodyPr/>
          <a:lstStyle/>
          <a:p>
            <a:pPr marL="168244" indent="-168244"/>
            <a:r>
              <a:rPr lang="en-US" b="1" dirty="0"/>
              <a:t>Instructor Notes:</a:t>
            </a:r>
          </a:p>
          <a:p>
            <a:pPr marL="168244" indent="-168244">
              <a:buFontTx/>
              <a:buChar char="•"/>
            </a:pPr>
            <a:r>
              <a:rPr lang="en-US" dirty="0" smtClean="0"/>
              <a:t>The food handler is wearing false nails and nail polish. She</a:t>
            </a:r>
            <a:r>
              <a:rPr lang="en-US" baseline="0" dirty="0" smtClean="0"/>
              <a:t> also is not wearing gloves, which she must do when handling ready-to-eat food. </a:t>
            </a:r>
            <a:endParaRPr lang="en-US" dirty="0"/>
          </a:p>
          <a:p>
            <a:pPr marL="168244" indent="-168244"/>
            <a:endParaRPr lang="en-US" dirty="0"/>
          </a:p>
          <a:p>
            <a:pPr marL="168244" indent="-168244">
              <a:buFontTx/>
              <a:buChar char="•"/>
            </a:pPr>
            <a:endParaRPr lang="en-US" dirty="0"/>
          </a:p>
          <a:p>
            <a:pPr marL="168244" indent="-168244"/>
            <a:endParaRPr lang="en-US" b="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3BAC4-726D-4032-B81F-5916BF4C3F32}" type="slidenum">
              <a:rPr lang="en-US"/>
              <a:pPr/>
              <a:t>19</a:t>
            </a:fld>
            <a:endParaRPr lang="en-US" dirty="0"/>
          </a:p>
        </p:txBody>
      </p:sp>
      <p:sp>
        <p:nvSpPr>
          <p:cNvPr id="2419714" name="Rectangle 2"/>
          <p:cNvSpPr>
            <a:spLocks noGrp="1" noRot="1" noChangeAspect="1" noChangeArrowheads="1" noTextEdit="1"/>
          </p:cNvSpPr>
          <p:nvPr>
            <p:ph type="sldImg"/>
          </p:nvPr>
        </p:nvSpPr>
        <p:spPr>
          <a:xfrm>
            <a:off x="1143000" y="685800"/>
            <a:ext cx="4572000" cy="3429000"/>
          </a:xfrm>
          <a:ln/>
        </p:spPr>
      </p:sp>
      <p:sp>
        <p:nvSpPr>
          <p:cNvPr id="2419715" name="Rectangle 3"/>
          <p:cNvSpPr>
            <a:spLocks noGrp="1" noChangeArrowheads="1"/>
          </p:cNvSpPr>
          <p:nvPr>
            <p:ph type="body" idx="1"/>
          </p:nvPr>
        </p:nvSpPr>
        <p:spPr>
          <a:xfrm>
            <a:off x="857250" y="4347148"/>
            <a:ext cx="5028579" cy="4114488"/>
          </a:xfrm>
        </p:spPr>
        <p:txBody>
          <a:bodyPr/>
          <a:lstStyle/>
          <a:p>
            <a:pPr marL="168244" indent="-168244"/>
            <a:r>
              <a:rPr lang="en-US" b="1" dirty="0"/>
              <a:t>Instructor Notes:</a:t>
            </a:r>
          </a:p>
          <a:p>
            <a:pPr marL="168244" indent="-168244">
              <a:buFontTx/>
              <a:buChar char="•"/>
            </a:pPr>
            <a:r>
              <a:rPr lang="en-US" dirty="0" smtClean="0"/>
              <a:t>The</a:t>
            </a:r>
            <a:r>
              <a:rPr lang="en-US" baseline="0" dirty="0" smtClean="0"/>
              <a:t> bandage on the finger must be covered with a finger cot or glove. The food handler should not be resting his thumb on top of the bowl either. </a:t>
            </a:r>
            <a:endParaRPr lang="en-US" dirty="0"/>
          </a:p>
          <a:p>
            <a:pPr marL="168244" indent="-168244"/>
            <a:endParaRPr lang="en-US" dirty="0"/>
          </a:p>
          <a:p>
            <a:pPr marL="168244" indent="-168244">
              <a:buFontTx/>
              <a:buChar char="•"/>
            </a:pPr>
            <a:endParaRPr lang="en-US" dirty="0"/>
          </a:p>
          <a:p>
            <a:pPr marL="168244" indent="-168244"/>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pitchFamily="18" charset="0"/>
                <a:ea typeface="ＭＳ Ｐゴシック" charset="0"/>
                <a:cs typeface="ＭＳ Ｐゴシック" charset="0"/>
              </a:rPr>
              <a:t>Do the </a:t>
            </a:r>
            <a:r>
              <a:rPr lang="en-US" i="1" dirty="0">
                <a:latin typeface="Times New Roman" pitchFamily="18" charset="0"/>
                <a:ea typeface="ＭＳ Ｐゴシック" charset="0"/>
                <a:cs typeface="ＭＳ Ｐゴシック" charset="0"/>
              </a:rPr>
              <a:t>Ball Toss </a:t>
            </a:r>
            <a:r>
              <a:rPr lang="en-US" dirty="0">
                <a:latin typeface="Times New Roman" pitchFamily="18" charset="0"/>
                <a:ea typeface="ＭＳ Ｐゴシック" charset="0"/>
                <a:cs typeface="ＭＳ Ｐゴシック" charset="0"/>
              </a:rPr>
              <a:t>activity. </a:t>
            </a:r>
            <a:r>
              <a:rPr lang="en-US" b="0" dirty="0" smtClean="0">
                <a:latin typeface="Times New Roman" charset="0"/>
              </a:rPr>
              <a:t>This</a:t>
            </a:r>
            <a:r>
              <a:rPr lang="en-US" b="0" baseline="0" dirty="0" smtClean="0">
                <a:latin typeface="Times New Roman" charset="0"/>
              </a:rPr>
              <a:t> </a:t>
            </a:r>
            <a:r>
              <a:rPr lang="en-US" dirty="0">
                <a:latin typeface="Times New Roman" pitchFamily="18" charset="0"/>
                <a:ea typeface="ＭＳ Ｐゴシック" charset="0"/>
                <a:cs typeface="ＭＳ Ｐゴシック" charset="0"/>
              </a:rPr>
              <a:t>activity can be downloaded from ServSafe.com. Directions for using the activity are included with it. </a:t>
            </a:r>
          </a:p>
          <a:p>
            <a:pPr marL="112163" indent="-112163">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83D47-790C-40A3-A247-B022F45DE585}" type="slidenum">
              <a:rPr lang="en-US"/>
              <a:pPr/>
              <a:t>20</a:t>
            </a:fld>
            <a:endParaRPr lang="en-US" dirty="0"/>
          </a:p>
        </p:txBody>
      </p:sp>
      <p:sp>
        <p:nvSpPr>
          <p:cNvPr id="2429954" name="Rectangle 2"/>
          <p:cNvSpPr>
            <a:spLocks noGrp="1" noRot="1" noChangeAspect="1" noChangeArrowheads="1" noTextEdit="1"/>
          </p:cNvSpPr>
          <p:nvPr>
            <p:ph type="sldImg"/>
          </p:nvPr>
        </p:nvSpPr>
        <p:spPr>
          <a:xfrm>
            <a:off x="1143000" y="685800"/>
            <a:ext cx="4572000" cy="3429000"/>
          </a:xfrm>
          <a:ln/>
        </p:spPr>
      </p:sp>
      <p:sp>
        <p:nvSpPr>
          <p:cNvPr id="2429955" name="Rectangle 3"/>
          <p:cNvSpPr>
            <a:spLocks noGrp="1" noChangeArrowheads="1"/>
          </p:cNvSpPr>
          <p:nvPr>
            <p:ph type="body" idx="1"/>
          </p:nvPr>
        </p:nvSpPr>
        <p:spPr>
          <a:xfrm>
            <a:off x="857250" y="4347148"/>
            <a:ext cx="5028579" cy="4114488"/>
          </a:xfrm>
        </p:spPr>
        <p:txBody>
          <a:bodyPr/>
          <a:lstStyle/>
          <a:p>
            <a:pPr marL="168244" indent="-168244"/>
            <a:r>
              <a:rPr lang="en-US" b="1" dirty="0"/>
              <a:t>Instructor Notes:</a:t>
            </a:r>
          </a:p>
          <a:p>
            <a:pPr marL="168244" indent="-168244">
              <a:buFontTx/>
              <a:buChar char="•"/>
            </a:pPr>
            <a:r>
              <a:rPr lang="en-US" dirty="0" smtClean="0"/>
              <a:t>The food handler should not be wearing jewelry on her hands or arms. The only exception would be a plain metal band ring. The food handler should also not be wearing nail polish.</a:t>
            </a:r>
            <a:endParaRPr lang="en-US" dirty="0"/>
          </a:p>
          <a:p>
            <a:pPr marL="168244" indent="-168244"/>
            <a:endParaRPr lang="en-US" dirty="0"/>
          </a:p>
          <a:p>
            <a:pPr marL="168244" indent="-168244">
              <a:buFontTx/>
              <a:buChar char="•"/>
            </a:pPr>
            <a:endParaRPr lang="en-US" dirty="0"/>
          </a:p>
          <a:p>
            <a:pPr marL="168244" indent="-168244"/>
            <a:endParaRPr lang="en-US"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Yes. A glove change is required after handling raw meat and before handling the ready-to-eat hamburger. A glove change is always required before beginning a different task</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Yes. A glove change is required after handling raw chicken and before handling the ready-to-eat onions. A glove change is always required before beginning a different task</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Restricted. Food handlers who have a sore throat and/or fever should be restricted from working with or around food.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Excluded. Any food handler that is vomiting, has diarrhea, or has had jaundice for less than seven days must be excluded from the operation.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92990-BC15-4156-A6AD-117AC6A2967B}" type="slidenum">
              <a:rPr lang="en-US"/>
              <a:pPr/>
              <a:t>25</a:t>
            </a:fld>
            <a:endParaRPr lang="en-US" dirty="0"/>
          </a:p>
        </p:txBody>
      </p:sp>
      <p:sp>
        <p:nvSpPr>
          <p:cNvPr id="2274306" name="Rectangle 2"/>
          <p:cNvSpPr>
            <a:spLocks noGrp="1" noRot="1" noChangeAspect="1" noChangeArrowheads="1" noTextEdit="1"/>
          </p:cNvSpPr>
          <p:nvPr>
            <p:ph type="sldImg"/>
          </p:nvPr>
        </p:nvSpPr>
        <p:spPr>
          <a:ln/>
        </p:spPr>
      </p:sp>
      <p:sp>
        <p:nvSpPr>
          <p:cNvPr id="2274307" name="Rectangle 3"/>
          <p:cNvSpPr>
            <a:spLocks noGrp="1" noChangeArrowheads="1"/>
          </p:cNvSpPr>
          <p:nvPr>
            <p:ph type="body" idx="1"/>
          </p:nvPr>
        </p:nvSpPr>
        <p:spPr>
          <a:xfrm>
            <a:off x="857250" y="4347148"/>
            <a:ext cx="5486711" cy="4114488"/>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Food handlers 1, 2, 3, 5, and 6 should all be wearing single-use gloves since they are handling ready-to-eat food. </a:t>
            </a:r>
          </a:p>
          <a:p>
            <a:pPr marL="112163" indent="-112163">
              <a:buFontTx/>
              <a:buChar char="•"/>
            </a:pPr>
            <a:r>
              <a:rPr lang="en-US" dirty="0">
                <a:latin typeface="Times New Roman" pitchFamily="18" charset="0"/>
                <a:ea typeface="ＭＳ Ｐゴシック" charset="0"/>
                <a:cs typeface="ＭＳ Ｐゴシック" charset="0"/>
              </a:rPr>
              <a:t>Food handler#1 is drinking from an open can of soda. He also has an unrestrained beard, and is scratching a sore on his arm.</a:t>
            </a:r>
          </a:p>
          <a:p>
            <a:pPr marL="112163" indent="-112163">
              <a:buFontTx/>
              <a:buChar char="•"/>
            </a:pPr>
            <a:r>
              <a:rPr lang="en-US" dirty="0">
                <a:latin typeface="Times New Roman" pitchFamily="18" charset="0"/>
              </a:rPr>
              <a:t>Food handler#2 is sneezing directly onto the food he is prepping.</a:t>
            </a:r>
          </a:p>
          <a:p>
            <a:pPr marL="112163" indent="-112163">
              <a:buFontTx/>
              <a:buChar char="•"/>
            </a:pPr>
            <a:r>
              <a:rPr lang="en-US" dirty="0">
                <a:latin typeface="Times New Roman" pitchFamily="18" charset="0"/>
              </a:rPr>
              <a:t>Food handler#3 is eating while prepping food.</a:t>
            </a:r>
          </a:p>
          <a:p>
            <a:pPr marL="112163" indent="-112163">
              <a:buFontTx/>
              <a:buChar char="•"/>
            </a:pPr>
            <a:r>
              <a:rPr lang="en-US" dirty="0">
                <a:latin typeface="Times New Roman" pitchFamily="18" charset="0"/>
              </a:rPr>
              <a:t>Food handler#4 is wiping his gloved hands onto his apron. He also appears to be going to help food handler#1. If he does not wash his hands and change his gloves first, he may contaminate the ready-to-eat produce. </a:t>
            </a:r>
          </a:p>
          <a:p>
            <a:pPr marL="112163" indent="-112163">
              <a:buFontTx/>
              <a:buChar char="•"/>
            </a:pPr>
            <a:r>
              <a:rPr lang="en-US" dirty="0">
                <a:latin typeface="Times New Roman" pitchFamily="18" charset="0"/>
              </a:rPr>
              <a:t>Food handler#5 appears to be working while sick. He clearly has a stomachache and may have diarrhea. If so, he should not be working in the operation. </a:t>
            </a:r>
          </a:p>
          <a:p>
            <a:pPr marL="112163" indent="-112163">
              <a:buFontTx/>
              <a:buChar char="•"/>
            </a:pPr>
            <a:r>
              <a:rPr lang="en-US" dirty="0">
                <a:latin typeface="Times New Roman" pitchFamily="18" charset="0"/>
              </a:rPr>
              <a:t>Food handler#6 is wearing false finger nails, nail polish, and jewelry on her hands and arms. Her hair is not correctly restrained and she is smoking in the operation</a:t>
            </a:r>
            <a:r>
              <a:rPr lang="en-US" dirty="0" smtClean="0">
                <a:latin typeface="Times New Roman" pitchFamily="18" charset="0"/>
              </a:rPr>
              <a:t>.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E322134-47F8-A041-B812-4187AFC2D2B1}" type="slidenum">
              <a:rPr lang="en-US" sz="1200" b="0">
                <a:solidFill>
                  <a:prstClr val="black"/>
                </a:solidFill>
              </a:rPr>
              <a:pPr eaLnBrk="1" hangingPunct="1">
                <a:defRPr/>
              </a:pPr>
              <a:t>3</a:t>
            </a:fld>
            <a:endParaRPr lang="en-US" sz="1200" b="0" dirty="0">
              <a:solidFill>
                <a:prstClr val="black"/>
              </a:solidFill>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defRPr/>
            </a:pPr>
            <a:r>
              <a:rPr lang="en-US" b="1" dirty="0">
                <a:latin typeface="Times New Roman" charset="0"/>
                <a:cs typeface="+mn-cs"/>
              </a:rPr>
              <a:t>Instructor Notes </a:t>
            </a:r>
          </a:p>
          <a:p>
            <a:pPr marL="112163" indent="-112163">
              <a:buFontTx/>
              <a:buChar char="•"/>
              <a:defRPr/>
            </a:pPr>
            <a:r>
              <a:rPr lang="en-US" dirty="0">
                <a:latin typeface="Times New Roman" charset="0"/>
                <a:cs typeface="+mn-cs"/>
              </a:rPr>
              <a:t>With some illnesses, a person may infect others before showing any symptoms. For example, a person could spread hepatitis A for weeks before having any symptoms. </a:t>
            </a:r>
          </a:p>
          <a:p>
            <a:pPr marL="112163" indent="-112163">
              <a:buFontTx/>
              <a:buChar char="•"/>
              <a:defRPr/>
            </a:pPr>
            <a:r>
              <a:rPr lang="en-US" dirty="0">
                <a:latin typeface="Times New Roman" charset="0"/>
                <a:cs typeface="+mn-cs"/>
              </a:rPr>
              <a:t>With other illnesses, a person may infect others for days or even months after symptoms are gone. Norovirus can be spread for days after symptoms have ended. </a:t>
            </a:r>
          </a:p>
          <a:p>
            <a:pPr marL="112163" indent="-112163">
              <a:buFontTx/>
              <a:buChar char="•"/>
              <a:defRPr/>
            </a:pPr>
            <a:r>
              <a:rPr lang="en-US" dirty="0">
                <a:latin typeface="Times New Roman" charset="0"/>
                <a:cs typeface="+mn-cs"/>
              </a:rPr>
              <a:t>Some people carry pathogens and infect others without ever getting sick themselves. These people are called carriers. The bacteria </a:t>
            </a:r>
            <a:r>
              <a:rPr lang="en-US" i="1" dirty="0">
                <a:latin typeface="Times New Roman" charset="0"/>
                <a:cs typeface="+mn-cs"/>
              </a:rPr>
              <a:t>Staphylococcus aureus </a:t>
            </a:r>
            <a:r>
              <a:rPr lang="en-US" dirty="0">
                <a:latin typeface="Times New Roman" charset="0"/>
                <a:cs typeface="+mn-cs"/>
              </a:rPr>
              <a:t>is carried in the nose of 30 to 50 percent of healthy adults. About 20 to 35 percent of healthy adults carry it on their skin. Food handlers transfer this type of bacteria to food when they touch the infected areas of their bodies and then touch food without washing their hands.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5374778-FC77-2D4B-9500-8B5ADF2FC4B5}" type="slidenum">
              <a:rPr lang="en-US" sz="1200" b="0">
                <a:solidFill>
                  <a:prstClr val="black"/>
                </a:solidFill>
              </a:rPr>
              <a:pPr eaLnBrk="1" hangingPunct="1">
                <a:defRPr/>
              </a:pPr>
              <a:t>4</a:t>
            </a:fld>
            <a:endParaRPr lang="en-US" sz="1200" b="0" dirty="0">
              <a:solidFill>
                <a:prstClr val="black"/>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defRPr/>
            </a:pPr>
            <a:r>
              <a:rPr lang="en-US" b="1" dirty="0">
                <a:latin typeface="Times New Roman" charset="0"/>
                <a:cs typeface="+mn-cs"/>
              </a:rPr>
              <a:t>Instructor Notes </a:t>
            </a:r>
          </a:p>
          <a:p>
            <a:pPr marL="112163" indent="-112163">
              <a:buFontTx/>
              <a:buChar char="•"/>
              <a:defRPr/>
            </a:pPr>
            <a:r>
              <a:rPr lang="en-US" dirty="0">
                <a:latin typeface="Times New Roman" charset="0"/>
                <a:cs typeface="+mn-cs"/>
              </a:rPr>
              <a:t>Don</a:t>
            </a:r>
            <a:r>
              <a:rPr lang="ja-JP" altLang="en-US">
                <a:latin typeface="Times New Roman" charset="0"/>
                <a:cs typeface="+mn-cs"/>
              </a:rPr>
              <a:t>’</a:t>
            </a:r>
            <a:r>
              <a:rPr lang="en-US" dirty="0">
                <a:latin typeface="Times New Roman" charset="0"/>
                <a:cs typeface="+mn-cs"/>
              </a:rPr>
              <a:t>t underestimate your role in a personal hygiene program. You have many responsibilities to help make the program work. Some of these are highlighted in the slide.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E34785F-D588-474D-B86B-56C438C138A1}" type="slidenum">
              <a:rPr lang="en-US" sz="1200" b="0">
                <a:solidFill>
                  <a:prstClr val="black"/>
                </a:solidFill>
              </a:rPr>
              <a:pPr eaLnBrk="1" hangingPunct="1">
                <a:defRPr/>
              </a:pPr>
              <a:t>5</a:t>
            </a:fld>
            <a:endParaRPr lang="en-US" sz="1200" b="0" dirty="0">
              <a:solidFill>
                <a:prstClr val="black"/>
              </a:solidFill>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2163" indent="-112163">
              <a:defRPr/>
            </a:pPr>
            <a:endParaRPr lang="en-US" dirty="0">
              <a:latin typeface="Times New Roman" charset="0"/>
              <a:cs typeface="+mn-cs"/>
            </a:endParaRPr>
          </a:p>
          <a:p>
            <a:pPr marL="112163" indent="-112163">
              <a:buFontTx/>
              <a:buChar char="•"/>
              <a:defRPr/>
            </a:pPr>
            <a:endParaRPr lang="en-US" dirty="0">
              <a:latin typeface="Times New Roman" charset="0"/>
              <a:cs typeface="+mn-cs"/>
            </a:endParaRPr>
          </a:p>
          <a:p>
            <a:pPr marL="112163" indent="-112163">
              <a:defRPr/>
            </a:pPr>
            <a:endParaRPr lang="en-US" dirty="0">
              <a:latin typeface="Times New Roman"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9853588-ADA4-E544-935E-7D5DBECF8FC0}" type="slidenum">
              <a:rPr lang="en-US" sz="1200" b="0">
                <a:solidFill>
                  <a:prstClr val="black"/>
                </a:solidFill>
              </a:rPr>
              <a:pPr eaLnBrk="1" hangingPunct="1">
                <a:defRPr/>
              </a:pPr>
              <a:t>6</a:t>
            </a:fld>
            <a:endParaRPr lang="en-US" sz="1200" b="0" dirty="0">
              <a:solidFill>
                <a:prstClr val="black"/>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xfrm>
            <a:off x="857251" y="4347148"/>
            <a:ext cx="5140394" cy="4298741"/>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smtClean="0">
                <a:latin typeface="Times New Roman" charset="0"/>
                <a:cs typeface="+mn-cs"/>
              </a:rPr>
              <a:t>Instructor Notes</a:t>
            </a:r>
          </a:p>
          <a:p>
            <a:pPr marL="112163" indent="-112163">
              <a:buFontTx/>
              <a:buChar char="•"/>
              <a:defRPr/>
            </a:pPr>
            <a:r>
              <a:rPr lang="en-US" dirty="0" smtClean="0">
                <a:latin typeface="Times New Roman" charset="0"/>
                <a:cs typeface="+mn-cs"/>
              </a:rPr>
              <a:t>Single-use gloves can help keep food safe by creating a barrier between hands and food. Gloves should be worn when handling ready-to-eat food. The exceptions include when washing produce, or when handling ready-to-eat ingredients for a dish that will be cooked to the correct internal temperature.</a:t>
            </a:r>
          </a:p>
          <a:p>
            <a:pPr marL="112163" indent="-112163">
              <a:buFontTx/>
              <a:buChar char="•"/>
              <a:defRPr/>
            </a:pPr>
            <a:r>
              <a:rPr lang="en-US" dirty="0" smtClean="0">
                <a:latin typeface="Times New Roman" charset="0"/>
                <a:cs typeface="+mn-cs"/>
              </a:rPr>
              <a:t>Make sure you provide different glove sizes. Gloves that are too big will not stay on. Those that are too small will tear or rip easily.</a:t>
            </a:r>
          </a:p>
          <a:p>
            <a:pPr marL="112163" indent="-112163">
              <a:buFontTx/>
              <a:buChar char="•"/>
              <a:defRPr/>
            </a:pPr>
            <a:r>
              <a:rPr lang="en-US" dirty="0" smtClean="0">
                <a:latin typeface="Times New Roman" charset="0"/>
                <a:cs typeface="+mn-cs"/>
              </a:rPr>
              <a:t>Some food handlers and customers may be sensitive to latex. Consider providing gloves made from other materials.</a:t>
            </a:r>
            <a:endParaRPr lang="en-US" dirty="0">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907CB95-8774-AC43-BBE5-21F42C166A74}" type="slidenum">
              <a:rPr lang="en-US" sz="1200" b="0">
                <a:solidFill>
                  <a:prstClr val="black"/>
                </a:solidFill>
              </a:rPr>
              <a:pPr eaLnBrk="1" hangingPunct="1">
                <a:defRPr/>
              </a:pPr>
              <a:t>7</a:t>
            </a:fld>
            <a:endParaRPr lang="en-US" sz="1200" b="0" dirty="0">
              <a:solidFill>
                <a:prstClr val="black"/>
              </a:solidFill>
            </a:endParaRPr>
          </a:p>
        </p:txBody>
      </p:sp>
      <p:sp>
        <p:nvSpPr>
          <p:cNvPr id="379907"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857251" y="4347148"/>
            <a:ext cx="5140394" cy="4298741"/>
          </a:xfrm>
        </p:spPr>
        <p:txBody>
          <a:bodyPr/>
          <a:lstStyle/>
          <a:p>
            <a:pPr marL="112163" indent="-112163">
              <a:defRPr/>
            </a:pPr>
            <a:r>
              <a:rPr lang="en-US" b="1" dirty="0" smtClean="0">
                <a:ea typeface="+mn-ea"/>
                <a:cs typeface="+mn-cs"/>
              </a:rPr>
              <a:t>Instructor Notes</a:t>
            </a:r>
          </a:p>
          <a:p>
            <a:pPr marL="168244" marR="0" indent="-168244"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Wash your hands before putting on gloves when starting a new task. You do not need to rewash your hands each time you change gloves as long as you are performing the same task, and your hands have not become contaminated.</a:t>
            </a:r>
            <a:endParaRPr lang="en-US" dirty="0" smtClean="0">
              <a:latin typeface="Times New Roman" charset="0"/>
              <a:cs typeface="+mn-cs"/>
            </a:endParaRPr>
          </a:p>
          <a:p>
            <a:pPr marL="168244" indent="-168244">
              <a:buFont typeface="Arial" pitchFamily="34" charset="0"/>
              <a:buChar char="•"/>
              <a:defRPr/>
            </a:pPr>
            <a:r>
              <a:rPr lang="en-US" dirty="0" smtClean="0">
                <a:ea typeface="+mn-ea"/>
                <a:cs typeface="+mn-cs"/>
              </a:rPr>
              <a:t>Avoid contaminating gloves when putting them 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8BE9168-65D5-BE46-B512-C622F03D53BE}" type="slidenum">
              <a:rPr lang="en-US" sz="1200" b="0">
                <a:solidFill>
                  <a:prstClr val="black"/>
                </a:solidFill>
              </a:rPr>
              <a:pPr eaLnBrk="1" hangingPunct="1">
                <a:defRPr/>
              </a:pPr>
              <a:t>8</a:t>
            </a:fld>
            <a:endParaRPr lang="en-US" sz="1200" b="0" dirty="0">
              <a:solidFill>
                <a:prstClr val="black"/>
              </a:solidFill>
            </a:endParaRPr>
          </a:p>
        </p:txBody>
      </p:sp>
      <p:sp>
        <p:nvSpPr>
          <p:cNvPr id="381955" name="Rectangle 2"/>
          <p:cNvSpPr>
            <a:spLocks noGrp="1" noRot="1" noChangeAspect="1" noChangeArrowheads="1" noTextEdit="1"/>
          </p:cNvSpPr>
          <p:nvPr>
            <p:ph type="sldImg"/>
          </p:nvPr>
        </p:nvSpPr>
        <p:spPr>
          <a:ln/>
        </p:spPr>
      </p:sp>
      <p:sp>
        <p:nvSpPr>
          <p:cNvPr id="384004" name="Notes Placeholder 1"/>
          <p:cNvSpPr>
            <a:spLocks noGrp="1"/>
          </p:cNvSpPr>
          <p:nvPr>
            <p:ph type="body" idx="1"/>
          </p:nvPr>
        </p:nvSpPr>
        <p:spPr>
          <a:xfrm>
            <a:off x="857250" y="4347148"/>
            <a:ext cx="5486711" cy="4114488"/>
          </a:xfrm>
        </p:spPr>
        <p:txBody>
          <a:bodyPr/>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Food can become contaminated when it has been handled with bare hands. This is especially true when hands have not been washed correctly or have infected cuts or wounds. For this reason, do not handle ready-to-eat food with bare hands.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are times when it may be acceptable to handle ready-to-eat food with bare hands. This is true in the situations identified in the slide.</a:t>
            </a:r>
          </a:p>
          <a:p>
            <a:pPr marL="168244" indent="-168244">
              <a:buFont typeface="Arial" pitchFamily="34" charset="0"/>
              <a:buChar char="•"/>
              <a:defRPr/>
            </a:pPr>
            <a:r>
              <a:rPr lang="en-US" dirty="0" smtClean="0">
                <a:ea typeface="+mn-ea"/>
                <a:cs typeface="+mn-cs"/>
              </a:rPr>
              <a:t>Never handle ready-to-eat food with bare hands if you primarily serve a high-risk population.</a:t>
            </a:r>
          </a:p>
          <a:p>
            <a:pPr marL="168244" indent="-168244">
              <a:buFont typeface="Arial" pitchFamily="34" charset="0"/>
              <a:buChar char="•"/>
              <a:defRPr/>
            </a:pPr>
            <a:r>
              <a:rPr lang="en-US" dirty="0" smtClean="0">
                <a:ea typeface="+mn-ea"/>
                <a:cs typeface="+mn-cs"/>
              </a:rPr>
              <a:t>Some regulatory authorities allow bare-hand contact with ready-to- eat food. If your jurisdiction allows this, you must have specific policies in place about staff health. You must also train staff in handwashing and personal hygiene practices.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E71725C-540C-154E-AFC1-9E75C415ECCD}" type="slidenum">
              <a:rPr lang="en-US" sz="1200" b="0">
                <a:solidFill>
                  <a:prstClr val="black"/>
                </a:solidFill>
              </a:rPr>
              <a:pPr eaLnBrk="1" hangingPunct="1">
                <a:defRPr/>
              </a:pPr>
              <a:t>9</a:t>
            </a:fld>
            <a:endParaRPr lang="en-US" sz="1200" b="0" dirty="0">
              <a:solidFill>
                <a:prstClr val="black"/>
              </a:solidFill>
            </a:endParaRPr>
          </a:p>
        </p:txBody>
      </p:sp>
      <p:sp>
        <p:nvSpPr>
          <p:cNvPr id="385027"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857250" y="4347148"/>
            <a:ext cx="5028579" cy="4223790"/>
          </a:xfrm>
          <a:noFill/>
        </p:spPr>
        <p:txBody>
          <a:bodyPr lIns="91089" tIns="45545" rIns="91089" bIns="45545"/>
          <a:lstStyle/>
          <a:p>
            <a:pPr marL="112163" indent="-112163"/>
            <a:r>
              <a:rPr lang="en-US" b="1" dirty="0">
                <a:latin typeface="Times New Roman" charset="0"/>
                <a:cs typeface="Times New Roman" charset="0"/>
              </a:rPr>
              <a:t>Instructor Notes</a:t>
            </a:r>
          </a:p>
          <a:p>
            <a:pPr marL="112163" indent="-112163">
              <a:lnSpc>
                <a:spcPct val="80000"/>
              </a:lnSpc>
              <a:spcBef>
                <a:spcPct val="50000"/>
              </a:spcBef>
              <a:buSzPct val="80000"/>
              <a:buFontTx/>
              <a:buChar char="•"/>
            </a:pPr>
            <a:r>
              <a:rPr lang="en-US" dirty="0">
                <a:latin typeface="Times New Roman" charset="0"/>
              </a:rPr>
              <a:t>You must encourage your </a:t>
            </a:r>
            <a:r>
              <a:rPr lang="en-US" dirty="0" smtClean="0">
                <a:latin typeface="Times New Roman" charset="0"/>
              </a:rPr>
              <a:t>staff to </a:t>
            </a:r>
            <a:r>
              <a:rPr lang="en-US" dirty="0">
                <a:latin typeface="Times New Roman" charset="0"/>
              </a:rPr>
              <a:t>report any health problems before they come to work. This includes newly hired staff who haven</a:t>
            </a:r>
            <a:r>
              <a:rPr lang="ja-JP" altLang="en-US" dirty="0">
                <a:latin typeface="Times New Roman" charset="0"/>
              </a:rPr>
              <a:t>’</a:t>
            </a:r>
            <a:r>
              <a:rPr lang="en-US" altLang="ja-JP" dirty="0">
                <a:latin typeface="Times New Roman" charset="0"/>
              </a:rPr>
              <a:t>t started working yet. </a:t>
            </a:r>
          </a:p>
          <a:p>
            <a:pPr marL="112163" indent="-112163">
              <a:lnSpc>
                <a:spcPct val="80000"/>
              </a:lnSpc>
              <a:spcBef>
                <a:spcPct val="50000"/>
              </a:spcBef>
              <a:buSzPct val="80000"/>
              <a:buFontTx/>
              <a:buChar char="•"/>
            </a:pPr>
            <a:r>
              <a:rPr lang="en-US" dirty="0">
                <a:latin typeface="Times New Roman" charset="0"/>
              </a:rPr>
              <a:t>Staff should also let you know </a:t>
            </a:r>
            <a:r>
              <a:rPr lang="en-US" dirty="0" smtClean="0">
                <a:latin typeface="Times New Roman" charset="0"/>
              </a:rPr>
              <a:t>immediately</a:t>
            </a:r>
            <a:r>
              <a:rPr lang="en-US" baseline="0" dirty="0" smtClean="0">
                <a:latin typeface="Times New Roman" charset="0"/>
              </a:rPr>
              <a:t> </a:t>
            </a:r>
            <a:r>
              <a:rPr lang="en-US" dirty="0" smtClean="0">
                <a:latin typeface="Times New Roman" charset="0"/>
              </a:rPr>
              <a:t>if </a:t>
            </a:r>
            <a:r>
              <a:rPr lang="en-US" dirty="0">
                <a:latin typeface="Times New Roman" charset="0"/>
              </a:rPr>
              <a:t>they get sick while working. Your regulatory authority may ask you to prove you have made staff aware of this policy.</a:t>
            </a:r>
          </a:p>
          <a:p>
            <a:pPr marL="112163" indent="-112163">
              <a:lnSpc>
                <a:spcPct val="80000"/>
              </a:lnSpc>
              <a:spcBef>
                <a:spcPct val="50000"/>
              </a:spcBef>
              <a:buSzPct val="80000"/>
              <a:buFontTx/>
              <a:buChar char="•"/>
            </a:pPr>
            <a:r>
              <a:rPr lang="en-US" dirty="0">
                <a:latin typeface="Times New Roman" charset="0"/>
              </a:rPr>
              <a:t>When food handlers are </a:t>
            </a:r>
            <a:r>
              <a:rPr lang="en-US" dirty="0" smtClean="0">
                <a:latin typeface="Times New Roman" charset="0"/>
              </a:rPr>
              <a:t>sick, </a:t>
            </a:r>
            <a:r>
              <a:rPr lang="en-US" dirty="0">
                <a:latin typeface="Times New Roman" charset="0"/>
              </a:rPr>
              <a:t>you may need to restrict them from working with or around food. Sometimes, you may need to exclude them from working in the operation.</a:t>
            </a:r>
          </a:p>
          <a:p>
            <a:pPr marL="112163" indent="-112163">
              <a:lnSpc>
                <a:spcPct val="80000"/>
              </a:lnSpc>
              <a:spcBef>
                <a:spcPct val="50000"/>
              </a:spcBef>
              <a:buSzPct val="80000"/>
            </a:pPr>
            <a:endParaRPr lang="en-US"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1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06739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547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3-12</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6394" y="1243013"/>
            <a:ext cx="2097041" cy="1051560"/>
          </a:xfrm>
          <a:prstGeom prst="rect">
            <a:avLst/>
          </a:prstGeom>
        </p:spPr>
      </p:pic>
      <p:sp>
        <p:nvSpPr>
          <p:cNvPr id="10" name="Rectangle 3"/>
          <p:cNvSpPr>
            <a:spLocks noChangeArrowheads="1"/>
          </p:cNvSpPr>
          <p:nvPr/>
        </p:nvSpPr>
        <p:spPr bwMode="auto">
          <a:xfrm>
            <a:off x="393192" y="1106425"/>
            <a:ext cx="6151555" cy="4624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lvl="1" eaLnBrk="0" fontAlgn="base" hangingPunct="0">
              <a:spcAft>
                <a:spcPct val="0"/>
              </a:spcAft>
              <a:defRPr/>
            </a:pPr>
            <a:r>
              <a:rPr lang="en-US" sz="2400" b="1" dirty="0">
                <a:solidFill>
                  <a:srgbClr val="005CAB"/>
                </a:solidFill>
                <a:latin typeface="Arial Narrow"/>
              </a:rPr>
              <a:t>If:</a:t>
            </a:r>
          </a:p>
          <a:p>
            <a:pPr marL="0" lvl="1" eaLnBrk="0" fontAlgn="base" hangingPunct="0">
              <a:spcBef>
                <a:spcPts val="900"/>
              </a:spcBef>
              <a:spcAft>
                <a:spcPct val="0"/>
              </a:spcAft>
              <a:buClr>
                <a:srgbClr val="2D2D8A"/>
              </a:buClr>
              <a:defRPr/>
            </a:pPr>
            <a:r>
              <a:rPr lang="en-US" sz="2200" dirty="0">
                <a:solidFill>
                  <a:srgbClr val="231F20"/>
                </a:solidFill>
                <a:latin typeface="Arial Narrow"/>
                <a:cs typeface="Arial Narrow"/>
              </a:rPr>
              <a:t>The food handler has at least one of these symptoms</a:t>
            </a:r>
          </a:p>
          <a:p>
            <a:pPr marL="342900" lvl="1" indent="-342900" eaLnBrk="0" fontAlgn="base" hangingPunct="0">
              <a:spcBef>
                <a:spcPts val="900"/>
              </a:spcBef>
              <a:spcAft>
                <a:spcPct val="0"/>
              </a:spcAft>
              <a:buClr>
                <a:srgbClr val="005CAB"/>
              </a:buClr>
              <a:buFont typeface="Lucida Grande"/>
              <a:buChar char="●"/>
              <a:defRPr/>
            </a:pPr>
            <a:r>
              <a:rPr lang="en-US" sz="2200" dirty="0">
                <a:solidFill>
                  <a:srgbClr val="000000"/>
                </a:solidFill>
                <a:latin typeface="Arial Narrow"/>
                <a:cs typeface="Arial Narrow"/>
              </a:rPr>
              <a:t>Vomiting</a:t>
            </a:r>
          </a:p>
          <a:p>
            <a:pPr marL="342900" lvl="1" indent="-342900" eaLnBrk="0" fontAlgn="base" hangingPunct="0">
              <a:spcBef>
                <a:spcPts val="900"/>
              </a:spcBef>
              <a:spcAft>
                <a:spcPct val="0"/>
              </a:spcAft>
              <a:buClr>
                <a:srgbClr val="005CAB"/>
              </a:buClr>
              <a:buFont typeface="Lucida Grande"/>
              <a:buChar char="●"/>
              <a:defRPr/>
            </a:pPr>
            <a:r>
              <a:rPr lang="en-US" sz="2200" dirty="0">
                <a:solidFill>
                  <a:srgbClr val="000000"/>
                </a:solidFill>
                <a:latin typeface="Arial Narrow"/>
                <a:cs typeface="Arial Narrow"/>
              </a:rPr>
              <a:t>Diarrhea</a:t>
            </a:r>
            <a:endParaRPr lang="en-US" sz="2200" b="1" dirty="0">
              <a:solidFill>
                <a:srgbClr val="231F20"/>
              </a:solidFill>
              <a:latin typeface="Arial Narrow"/>
              <a:cs typeface="Arial Narrow"/>
            </a:endParaRPr>
          </a:p>
          <a:p>
            <a:pPr marL="0" lvl="1" eaLnBrk="0" fontAlgn="base" hangingPunct="0">
              <a:spcAft>
                <a:spcPct val="0"/>
              </a:spcAft>
              <a:defRPr/>
            </a:pPr>
            <a:endParaRPr lang="en-US" sz="2200" dirty="0">
              <a:solidFill>
                <a:srgbClr val="231F20"/>
              </a:solidFill>
              <a:latin typeface="Arial Narrow"/>
              <a:cs typeface="Arial Narrow"/>
            </a:endParaRPr>
          </a:p>
          <a:p>
            <a:pPr marL="0" lvl="1" eaLnBrk="0" fontAlgn="base" hangingPunct="0">
              <a:spcAft>
                <a:spcPct val="0"/>
              </a:spcAft>
              <a:defRPr/>
            </a:pPr>
            <a:r>
              <a:rPr lang="en-US" sz="2400" b="1" dirty="0">
                <a:solidFill>
                  <a:srgbClr val="005CAB"/>
                </a:solidFill>
                <a:latin typeface="Arial Narrow"/>
              </a:rPr>
              <a:t>Then</a:t>
            </a:r>
            <a:r>
              <a:rPr lang="en-US" sz="2400" b="1" dirty="0" smtClean="0">
                <a:solidFill>
                  <a:srgbClr val="005CAB"/>
                </a:solidFill>
                <a:latin typeface="Arial Narrow"/>
              </a:rPr>
              <a:t>:</a:t>
            </a:r>
          </a:p>
          <a:p>
            <a:pPr marL="342900" lvl="1" indent="-342900" eaLnBrk="0" fontAlgn="base" hangingPunct="0">
              <a:spcBef>
                <a:spcPts val="900"/>
              </a:spcBef>
              <a:spcAft>
                <a:spcPct val="0"/>
              </a:spcAft>
              <a:buClr>
                <a:srgbClr val="005CAB"/>
              </a:buClr>
              <a:buFont typeface="Lucida Grande"/>
              <a:buChar char="●"/>
              <a:defRPr/>
            </a:pPr>
            <a:r>
              <a:rPr lang="en-US" sz="2200" b="1" dirty="0" smtClean="0">
                <a:solidFill>
                  <a:srgbClr val="005CAB"/>
                </a:solidFill>
                <a:latin typeface="Arial Narrow"/>
                <a:cs typeface="Arial Narrow"/>
              </a:rPr>
              <a:t>Exclude</a:t>
            </a:r>
            <a:r>
              <a:rPr lang="en-US" sz="2200" dirty="0" smtClean="0">
                <a:solidFill>
                  <a:srgbClr val="000000"/>
                </a:solidFill>
                <a:latin typeface="Arial Narrow"/>
                <a:cs typeface="Arial Narrow"/>
              </a:rPr>
              <a:t> the food handler from the operation</a:t>
            </a:r>
          </a:p>
          <a:p>
            <a:pPr marL="342900" indent="-342900" fontAlgn="base">
              <a:spcBef>
                <a:spcPts val="900"/>
              </a:spcBef>
              <a:spcAft>
                <a:spcPct val="0"/>
              </a:spcAft>
              <a:buClr>
                <a:srgbClr val="005CAB"/>
              </a:buClr>
              <a:buFont typeface="Lucida Grande"/>
              <a:buChar char="●"/>
            </a:pPr>
            <a:r>
              <a:rPr lang="en-US" sz="2200" dirty="0" smtClean="0">
                <a:solidFill>
                  <a:srgbClr val="000000"/>
                </a:solidFill>
                <a:latin typeface="Arial Narrow"/>
                <a:cs typeface="Arial Narrow"/>
              </a:rPr>
              <a:t>Before </a:t>
            </a:r>
            <a:r>
              <a:rPr lang="en-US" sz="2200" dirty="0">
                <a:solidFill>
                  <a:srgbClr val="000000"/>
                </a:solidFill>
                <a:latin typeface="Arial Narrow"/>
                <a:cs typeface="Arial Narrow"/>
              </a:rPr>
              <a:t>returning to work, food handlers who vomited </a:t>
            </a:r>
            <a:br>
              <a:rPr lang="en-US" sz="2200" dirty="0">
                <a:solidFill>
                  <a:srgbClr val="000000"/>
                </a:solidFill>
                <a:latin typeface="Arial Narrow"/>
                <a:cs typeface="Arial Narrow"/>
              </a:rPr>
            </a:br>
            <a:r>
              <a:rPr lang="en-US" sz="2200" dirty="0">
                <a:solidFill>
                  <a:srgbClr val="000000"/>
                </a:solidFill>
                <a:latin typeface="Arial Narrow"/>
                <a:cs typeface="Arial Narrow"/>
              </a:rPr>
              <a:t>or had diarrhea must meet one of these requirements</a:t>
            </a:r>
          </a:p>
          <a:p>
            <a:pPr marL="694944" lvl="2" indent="-347472" fontAlgn="base">
              <a:spcBef>
                <a:spcPts val="900"/>
              </a:spcBef>
              <a:spcAft>
                <a:spcPct val="0"/>
              </a:spcAft>
              <a:buClr>
                <a:srgbClr val="005CAB"/>
              </a:buClr>
              <a:buSzPct val="75000"/>
              <a:buFont typeface="Courier New" charset="0"/>
              <a:buChar char="o"/>
              <a:defRPr/>
            </a:pPr>
            <a:r>
              <a:rPr lang="en-US" sz="2000" dirty="0">
                <a:solidFill>
                  <a:srgbClr val="000000"/>
                </a:solidFill>
                <a:latin typeface="Arial Narrow" charset="0"/>
              </a:rPr>
              <a:t>Have had no symptoms for at least 24 hours</a:t>
            </a:r>
          </a:p>
          <a:p>
            <a:pPr marL="694944" lvl="2" indent="-347472" fontAlgn="base">
              <a:spcBef>
                <a:spcPts val="900"/>
              </a:spcBef>
              <a:spcAft>
                <a:spcPct val="0"/>
              </a:spcAft>
              <a:buClr>
                <a:srgbClr val="005CAB"/>
              </a:buClr>
              <a:buSzPct val="75000"/>
              <a:buFont typeface="Courier New" charset="0"/>
              <a:buChar char="o"/>
              <a:defRPr/>
            </a:pPr>
            <a:r>
              <a:rPr lang="en-US" sz="2000" dirty="0">
                <a:solidFill>
                  <a:srgbClr val="000000"/>
                </a:solidFill>
                <a:latin typeface="Arial Narrow" charset="0"/>
              </a:rPr>
              <a:t>Have a written release from a medical practitioner</a:t>
            </a:r>
          </a:p>
        </p:txBody>
      </p:sp>
    </p:spTree>
    <p:extLst>
      <p:ext uri="{BB962C8B-B14F-4D97-AF65-F5344CB8AC3E}">
        <p14:creationId xmlns:p14="http://schemas.microsoft.com/office/powerpoint/2010/main" xmlns="" val="3083014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6501" name="Rectangle 6"/>
          <p:cNvSpPr>
            <a:spLocks noChangeArrowheads="1"/>
          </p:cNvSpPr>
          <p:nvPr/>
        </p:nvSpPr>
        <p:spPr bwMode="auto">
          <a:xfrm>
            <a:off x="393192" y="1106425"/>
            <a:ext cx="6687990" cy="4031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2400" b="1" dirty="0">
                <a:solidFill>
                  <a:srgbClr val="005CAB"/>
                </a:solidFill>
                <a:latin typeface="Arial Narrow"/>
              </a:rPr>
              <a:t>If:</a:t>
            </a:r>
          </a:p>
          <a:p>
            <a:pPr marL="0" lvl="1" eaLnBrk="0" fontAlgn="base" hangingPunct="0">
              <a:spcBef>
                <a:spcPts val="900"/>
              </a:spcBef>
              <a:spcAft>
                <a:spcPct val="0"/>
              </a:spcAft>
              <a:defRPr/>
            </a:pPr>
            <a:r>
              <a:rPr lang="en-US" sz="2200" dirty="0">
                <a:solidFill>
                  <a:srgbClr val="000000"/>
                </a:solidFill>
                <a:latin typeface="Arial Narrow"/>
                <a:cs typeface="Arial Narrow"/>
              </a:rPr>
              <a:t>The food handler has jaundice</a:t>
            </a:r>
          </a:p>
          <a:p>
            <a:pPr marL="0" lvl="1" eaLnBrk="0" fontAlgn="base" hangingPunct="0">
              <a:spcBef>
                <a:spcPct val="0"/>
              </a:spcBef>
              <a:spcAft>
                <a:spcPct val="0"/>
              </a:spcAft>
              <a:defRPr/>
            </a:pPr>
            <a:endParaRPr lang="en-US" sz="2400" b="1" dirty="0">
              <a:solidFill>
                <a:srgbClr val="005CAB"/>
              </a:solidFill>
              <a:latin typeface="Arial Narrow"/>
            </a:endParaRPr>
          </a:p>
          <a:p>
            <a:pPr eaLnBrk="0" fontAlgn="base" hangingPunct="0">
              <a:spcBef>
                <a:spcPct val="0"/>
              </a:spcBef>
              <a:spcAft>
                <a:spcPct val="0"/>
              </a:spcAft>
              <a:defRPr/>
            </a:pPr>
            <a:r>
              <a:rPr lang="en-US" sz="2400" b="1" dirty="0">
                <a:solidFill>
                  <a:srgbClr val="005CAB"/>
                </a:solidFill>
                <a:latin typeface="Arial Narrow"/>
              </a:rPr>
              <a:t>Then:</a:t>
            </a:r>
          </a:p>
          <a:p>
            <a:pPr marL="347472" lvl="1" indent="-342900" fontAlgn="base">
              <a:spcBef>
                <a:spcPts val="900"/>
              </a:spcBef>
              <a:spcAft>
                <a:spcPct val="0"/>
              </a:spcAft>
              <a:buClr>
                <a:srgbClr val="005CAB"/>
              </a:buClr>
              <a:buSzPct val="100000"/>
              <a:buFont typeface="Lucida Grande"/>
              <a:buChar char="●"/>
              <a:defRPr/>
            </a:pPr>
            <a:r>
              <a:rPr lang="en-US" sz="2200" dirty="0" smtClean="0">
                <a:solidFill>
                  <a:srgbClr val="000000"/>
                </a:solidFill>
                <a:latin typeface="Arial Narrow"/>
                <a:cs typeface="Arial Narrow"/>
              </a:rPr>
              <a:t>Report </a:t>
            </a:r>
            <a:r>
              <a:rPr lang="en-US" sz="2200" dirty="0">
                <a:solidFill>
                  <a:srgbClr val="000000"/>
                </a:solidFill>
                <a:latin typeface="Arial Narrow"/>
                <a:cs typeface="Arial Narrow"/>
              </a:rPr>
              <a:t>the food handler to the regulatory </a:t>
            </a:r>
            <a:r>
              <a:rPr lang="en-US" sz="2200" dirty="0" smtClean="0">
                <a:solidFill>
                  <a:srgbClr val="000000"/>
                </a:solidFill>
                <a:latin typeface="Arial Narrow"/>
                <a:cs typeface="Arial Narrow"/>
              </a:rPr>
              <a:t>authority</a:t>
            </a:r>
            <a:endParaRPr lang="en-US" sz="2200" dirty="0">
              <a:solidFill>
                <a:srgbClr val="000000"/>
              </a:solidFill>
              <a:latin typeface="Arial Narrow"/>
              <a:cs typeface="Arial Narrow"/>
            </a:endParaRPr>
          </a:p>
          <a:p>
            <a:pPr marL="347472" lvl="1" indent="-342900" fontAlgn="base">
              <a:spcBef>
                <a:spcPts val="900"/>
              </a:spcBef>
              <a:spcAft>
                <a:spcPct val="0"/>
              </a:spcAft>
              <a:buClr>
                <a:srgbClr val="005CAB"/>
              </a:buClr>
              <a:buSzPct val="100000"/>
              <a:buFont typeface="Lucida Grande"/>
              <a:buChar char="●"/>
              <a:defRPr/>
            </a:pPr>
            <a:r>
              <a:rPr lang="en-US" sz="2200" b="1" dirty="0">
                <a:solidFill>
                  <a:srgbClr val="005CAB"/>
                </a:solidFill>
                <a:latin typeface="Arial Narrow"/>
                <a:cs typeface="Arial Narrow"/>
              </a:rPr>
              <a:t>Exclude</a:t>
            </a:r>
            <a:r>
              <a:rPr lang="en-US" sz="2200" dirty="0">
                <a:solidFill>
                  <a:srgbClr val="000000"/>
                </a:solidFill>
                <a:latin typeface="Arial Narrow"/>
                <a:cs typeface="Arial Narrow"/>
              </a:rPr>
              <a:t> food handlers from the operation if they have had jaundice for 7 days or less</a:t>
            </a:r>
          </a:p>
          <a:p>
            <a:pPr marL="347472" lvl="1" indent="-342900" fontAlgn="base">
              <a:spcBef>
                <a:spcPts val="900"/>
              </a:spcBef>
              <a:spcAft>
                <a:spcPct val="0"/>
              </a:spcAft>
              <a:buClr>
                <a:srgbClr val="005CAB"/>
              </a:buClr>
              <a:buSzPct val="100000"/>
              <a:buFont typeface="Lucida Grande"/>
              <a:buChar char="●"/>
              <a:defRPr/>
            </a:pPr>
            <a:r>
              <a:rPr lang="en-US" sz="2200" dirty="0" smtClean="0">
                <a:solidFill>
                  <a:srgbClr val="231F20"/>
                </a:solidFill>
                <a:latin typeface="Arial Narrow"/>
                <a:cs typeface="Arial Narrow"/>
              </a:rPr>
              <a:t>Food </a:t>
            </a:r>
            <a:r>
              <a:rPr lang="en-US" sz="2200" dirty="0">
                <a:solidFill>
                  <a:srgbClr val="231F20"/>
                </a:solidFill>
                <a:latin typeface="Arial Narrow"/>
                <a:cs typeface="Arial Narrow"/>
              </a:rPr>
              <a:t>handlers must have a written release from a </a:t>
            </a:r>
            <a:br>
              <a:rPr lang="en-US" sz="2200" dirty="0">
                <a:solidFill>
                  <a:srgbClr val="231F20"/>
                </a:solidFill>
                <a:latin typeface="Arial Narrow"/>
                <a:cs typeface="Arial Narrow"/>
              </a:rPr>
            </a:br>
            <a:r>
              <a:rPr lang="en-US" sz="2200" dirty="0">
                <a:solidFill>
                  <a:srgbClr val="231F20"/>
                </a:solidFill>
                <a:latin typeface="Arial Narrow"/>
                <a:cs typeface="Arial Narrow"/>
              </a:rPr>
              <a:t>medical practitioner and approval from the regulatory authority before returning to work</a:t>
            </a:r>
            <a:endParaRPr lang="en-US" sz="2400" dirty="0">
              <a:solidFill>
                <a:srgbClr val="005CAB"/>
              </a:solidFill>
              <a:latin typeface="Arial Narrow"/>
              <a:cs typeface="Arial Narrow"/>
            </a:endParaRPr>
          </a:p>
        </p:txBody>
      </p:sp>
      <p:sp>
        <p:nvSpPr>
          <p:cNvPr id="10650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3-13</a:t>
            </a:r>
          </a:p>
        </p:txBody>
      </p:sp>
    </p:spTree>
    <p:extLst>
      <p:ext uri="{BB962C8B-B14F-4D97-AF65-F5344CB8AC3E}">
        <p14:creationId xmlns:p14="http://schemas.microsoft.com/office/powerpoint/2010/main" xmlns="" val="3924984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457200" y="2590800"/>
            <a:ext cx="45720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25000"/>
              </a:spcAft>
              <a:buClr>
                <a:srgbClr val="000000"/>
              </a:buClr>
              <a:buFont typeface="Symbol" charset="0"/>
              <a:buNone/>
              <a:defRPr/>
            </a:pPr>
            <a:endParaRPr lang="en-US" sz="2000" b="1" dirty="0">
              <a:solidFill>
                <a:srgbClr val="CC0000"/>
              </a:solidFill>
            </a:endParaRPr>
          </a:p>
          <a:p>
            <a:pPr eaLnBrk="0" fontAlgn="base" hangingPunct="0">
              <a:spcBef>
                <a:spcPct val="50000"/>
              </a:spcBef>
              <a:spcAft>
                <a:spcPct val="25000"/>
              </a:spcAft>
              <a:buClr>
                <a:srgbClr val="000000"/>
              </a:buClr>
              <a:buFont typeface="Symbol" charset="0"/>
              <a:buNone/>
              <a:defRPr/>
            </a:pPr>
            <a:endParaRPr lang="en-US" sz="2000" dirty="0">
              <a:solidFill>
                <a:srgbClr val="CC0000"/>
              </a:solidFill>
            </a:endParaRPr>
          </a:p>
        </p:txBody>
      </p:sp>
      <p:sp>
        <p:nvSpPr>
          <p:cNvPr id="107525" name="Rectangle 9"/>
          <p:cNvSpPr>
            <a:spLocks noChangeArrowheads="1"/>
          </p:cNvSpPr>
          <p:nvPr/>
        </p:nvSpPr>
        <p:spPr bwMode="auto">
          <a:xfrm>
            <a:off x="393192" y="1106425"/>
            <a:ext cx="8240713" cy="49321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2400" b="1" dirty="0">
                <a:solidFill>
                  <a:srgbClr val="005CAB"/>
                </a:solidFill>
                <a:latin typeface="Arial Narrow"/>
              </a:rPr>
              <a:t>If:</a:t>
            </a:r>
          </a:p>
          <a:p>
            <a:r>
              <a:rPr lang="en-US" sz="2200" dirty="0" smtClean="0">
                <a:latin typeface="+mj-lt"/>
              </a:rPr>
              <a:t>The </a:t>
            </a:r>
            <a:r>
              <a:rPr lang="en-US" sz="2200" dirty="0">
                <a:latin typeface="+mj-lt"/>
              </a:rPr>
              <a:t>food handler is vomiting or has diarrhea </a:t>
            </a:r>
            <a:r>
              <a:rPr lang="en-US" sz="2200" i="1" dirty="0">
                <a:latin typeface="+mj-lt"/>
              </a:rPr>
              <a:t>and</a:t>
            </a:r>
            <a:r>
              <a:rPr lang="en-US" sz="2200" dirty="0">
                <a:latin typeface="+mj-lt"/>
              </a:rPr>
              <a:t> has been diagnosed with an illness caused by one of these pathogens.</a:t>
            </a:r>
          </a:p>
          <a:p>
            <a:pPr marL="342900" lvl="2" indent="-342900" fontAlgn="base">
              <a:spcBef>
                <a:spcPts val="300"/>
              </a:spcBef>
              <a:spcAft>
                <a:spcPct val="0"/>
              </a:spcAft>
              <a:buClr>
                <a:srgbClr val="005CAB"/>
              </a:buClr>
              <a:buSzPct val="100000"/>
              <a:buFont typeface="Lucida Grande"/>
              <a:buChar char="●"/>
              <a:defRPr/>
            </a:pPr>
            <a:r>
              <a:rPr lang="en-US" sz="2200" dirty="0" smtClean="0">
                <a:solidFill>
                  <a:srgbClr val="231F20"/>
                </a:solidFill>
                <a:latin typeface="Arial Narrow"/>
                <a:cs typeface="Arial Narrow"/>
              </a:rPr>
              <a:t>Norovirus</a:t>
            </a:r>
            <a:endParaRPr lang="en-US" sz="2200" dirty="0">
              <a:solidFill>
                <a:srgbClr val="231F20"/>
              </a:solidFill>
              <a:latin typeface="Arial Narrow"/>
              <a:cs typeface="Arial Narrow"/>
            </a:endParaRPr>
          </a:p>
          <a:p>
            <a:pPr marL="342900" lvl="2" indent="-342900" fontAlgn="base">
              <a:spcBef>
                <a:spcPts val="300"/>
              </a:spcBef>
              <a:spcAft>
                <a:spcPct val="0"/>
              </a:spcAft>
              <a:buClr>
                <a:srgbClr val="005CAB"/>
              </a:buClr>
              <a:buSzPct val="100000"/>
              <a:buFont typeface="Lucida Grande"/>
              <a:buChar char="●"/>
              <a:defRPr/>
            </a:pPr>
            <a:r>
              <a:rPr lang="en-US" sz="2200" i="1" dirty="0">
                <a:solidFill>
                  <a:srgbClr val="231F20"/>
                </a:solidFill>
                <a:latin typeface="Arial Narrow"/>
                <a:cs typeface="Arial Narrow"/>
              </a:rPr>
              <a:t>Shigella</a:t>
            </a:r>
            <a:r>
              <a:rPr lang="en-US" sz="2200" dirty="0">
                <a:solidFill>
                  <a:srgbClr val="000000"/>
                </a:solidFill>
                <a:latin typeface="Arial Narrow"/>
                <a:cs typeface="Arial Narrow"/>
              </a:rPr>
              <a:t> </a:t>
            </a:r>
            <a:r>
              <a:rPr lang="en-US" sz="2200" dirty="0">
                <a:solidFill>
                  <a:srgbClr val="231F20"/>
                </a:solidFill>
                <a:latin typeface="Arial Narrow"/>
                <a:cs typeface="Arial Narrow"/>
              </a:rPr>
              <a:t>spp</a:t>
            </a:r>
            <a:r>
              <a:rPr lang="en-US" sz="2200" dirty="0" smtClean="0">
                <a:solidFill>
                  <a:srgbClr val="000000"/>
                </a:solidFill>
                <a:latin typeface="Arial Narrow"/>
                <a:cs typeface="Arial Narrow"/>
              </a:rPr>
              <a:t>.</a:t>
            </a:r>
          </a:p>
          <a:p>
            <a:pPr marL="342900" lvl="2" indent="-342900" fontAlgn="base">
              <a:spcBef>
                <a:spcPts val="300"/>
              </a:spcBef>
              <a:spcAft>
                <a:spcPct val="0"/>
              </a:spcAft>
              <a:buClr>
                <a:srgbClr val="005CAB"/>
              </a:buClr>
              <a:buSzPct val="100000"/>
              <a:buFont typeface="Lucida Grande"/>
              <a:buChar char="●"/>
              <a:defRPr/>
            </a:pPr>
            <a:r>
              <a:rPr lang="en-US" sz="2200" dirty="0">
                <a:solidFill>
                  <a:srgbClr val="231F20"/>
                </a:solidFill>
                <a:latin typeface="Arial Narrow"/>
                <a:cs typeface="Arial Narrow"/>
              </a:rPr>
              <a:t>Nontyphoidal</a:t>
            </a:r>
            <a:r>
              <a:rPr lang="en-US" sz="2200" i="1" dirty="0">
                <a:solidFill>
                  <a:srgbClr val="231F20"/>
                </a:solidFill>
                <a:latin typeface="Arial Narrow"/>
                <a:cs typeface="Arial Narrow"/>
              </a:rPr>
              <a:t> Salmonella</a:t>
            </a:r>
            <a:r>
              <a:rPr lang="en-US" sz="2200" dirty="0">
                <a:solidFill>
                  <a:srgbClr val="231F20"/>
                </a:solidFill>
                <a:latin typeface="Arial Narrow"/>
                <a:cs typeface="Arial Narrow"/>
              </a:rPr>
              <a:t> </a:t>
            </a:r>
          </a:p>
          <a:p>
            <a:pPr marL="342900" lvl="2" indent="-342900" fontAlgn="base">
              <a:spcBef>
                <a:spcPts val="300"/>
              </a:spcBef>
              <a:spcAft>
                <a:spcPct val="0"/>
              </a:spcAft>
              <a:buClr>
                <a:srgbClr val="005CAB"/>
              </a:buClr>
              <a:buSzPct val="100000"/>
              <a:buFont typeface="Lucida Grande"/>
              <a:buChar char="●"/>
              <a:defRPr/>
            </a:pPr>
            <a:r>
              <a:rPr lang="en-US" sz="2200" dirty="0">
                <a:solidFill>
                  <a:srgbClr val="231F20"/>
                </a:solidFill>
                <a:latin typeface="Arial Narrow"/>
                <a:cs typeface="Arial Narrow"/>
              </a:rPr>
              <a:t>Shiga toxin-producing </a:t>
            </a:r>
            <a:r>
              <a:rPr lang="en-US" sz="2200" i="1" dirty="0">
                <a:solidFill>
                  <a:srgbClr val="231F20"/>
                </a:solidFill>
                <a:latin typeface="Arial Narrow"/>
                <a:cs typeface="Arial Narrow"/>
              </a:rPr>
              <a:t>E. coli</a:t>
            </a:r>
          </a:p>
          <a:p>
            <a:pPr marL="342900" lvl="2" indent="-342900" fontAlgn="base">
              <a:spcBef>
                <a:spcPts val="300"/>
              </a:spcBef>
              <a:spcAft>
                <a:spcPct val="0"/>
              </a:spcAft>
              <a:buClr>
                <a:srgbClr val="005CAB"/>
              </a:buClr>
              <a:buSzPct val="100000"/>
              <a:buFont typeface="Lucida Grande"/>
              <a:buChar char="●"/>
              <a:defRPr/>
            </a:pPr>
            <a:endParaRPr lang="en-US" sz="2200" dirty="0">
              <a:solidFill>
                <a:srgbClr val="000000"/>
              </a:solidFill>
              <a:latin typeface="Arial Narrow"/>
              <a:cs typeface="Arial Narrow"/>
            </a:endParaRPr>
          </a:p>
          <a:p>
            <a:pPr marL="342900" lvl="2" indent="-342900" fontAlgn="base">
              <a:spcAft>
                <a:spcPct val="0"/>
              </a:spcAft>
              <a:buClr>
                <a:srgbClr val="005CAB"/>
              </a:buClr>
              <a:buSzPct val="100000"/>
              <a:buFont typeface="Lucida Grande"/>
              <a:buChar char="●"/>
              <a:defRPr/>
            </a:pPr>
            <a:endParaRPr lang="en-US" sz="2400" b="1" dirty="0">
              <a:solidFill>
                <a:srgbClr val="005CAB"/>
              </a:solidFill>
              <a:latin typeface="Arial Narrow"/>
            </a:endParaRPr>
          </a:p>
          <a:p>
            <a:pPr eaLnBrk="0" fontAlgn="base" hangingPunct="0">
              <a:spcBef>
                <a:spcPct val="0"/>
              </a:spcBef>
              <a:spcAft>
                <a:spcPct val="0"/>
              </a:spcAft>
              <a:defRPr/>
            </a:pPr>
            <a:r>
              <a:rPr lang="en-US" sz="2400" b="1" dirty="0">
                <a:solidFill>
                  <a:srgbClr val="005CAB"/>
                </a:solidFill>
                <a:latin typeface="Arial Narrow"/>
              </a:rPr>
              <a:t>Then:</a:t>
            </a:r>
          </a:p>
          <a:p>
            <a:pPr marL="347472" lvl="1" indent="-347472" fontAlgn="base">
              <a:spcBef>
                <a:spcPts val="600"/>
              </a:spcBef>
              <a:spcAft>
                <a:spcPct val="0"/>
              </a:spcAft>
              <a:buClr>
                <a:srgbClr val="005CAB"/>
              </a:buClr>
              <a:buSzPct val="75000"/>
              <a:buFont typeface="Wingdings" charset="0"/>
              <a:buChar char="l"/>
            </a:pPr>
            <a:r>
              <a:rPr lang="en-US" sz="2200" b="1" dirty="0">
                <a:solidFill>
                  <a:srgbClr val="005CAB"/>
                </a:solidFill>
                <a:latin typeface="Arial Narrow"/>
                <a:cs typeface="Arial Narrow"/>
              </a:rPr>
              <a:t>Exclude</a:t>
            </a:r>
            <a:r>
              <a:rPr lang="en-US" sz="2200" dirty="0">
                <a:solidFill>
                  <a:srgbClr val="000000"/>
                </a:solidFill>
                <a:latin typeface="Arial Narrow"/>
                <a:cs typeface="Arial Narrow"/>
              </a:rPr>
              <a:t> </a:t>
            </a:r>
            <a:r>
              <a:rPr lang="en-US" sz="2200" dirty="0">
                <a:solidFill>
                  <a:srgbClr val="231F20"/>
                </a:solidFill>
                <a:latin typeface="Arial Narrow"/>
                <a:cs typeface="Arial Narrow"/>
              </a:rPr>
              <a:t>the food handler from the operation</a:t>
            </a:r>
          </a:p>
          <a:p>
            <a:pPr marL="347472" lvl="1" indent="-347472" fontAlgn="base">
              <a:spcBef>
                <a:spcPts val="600"/>
              </a:spcBef>
              <a:spcAft>
                <a:spcPct val="0"/>
              </a:spcAft>
              <a:buClr>
                <a:srgbClr val="005CAB"/>
              </a:buClr>
              <a:buSzPct val="75000"/>
              <a:buFont typeface="Wingdings" charset="0"/>
              <a:buChar char="l"/>
            </a:pPr>
            <a:r>
              <a:rPr lang="en-US" sz="2200" dirty="0">
                <a:solidFill>
                  <a:srgbClr val="231F20"/>
                </a:solidFill>
                <a:latin typeface="Arial Narrow"/>
                <a:cs typeface="Arial Narrow"/>
              </a:rPr>
              <a:t>Work with the food handler</a:t>
            </a:r>
            <a:r>
              <a:rPr lang="ja-JP" altLang="en-US" sz="2200" dirty="0">
                <a:solidFill>
                  <a:srgbClr val="231F20"/>
                </a:solidFill>
                <a:latin typeface="Arial Narrow"/>
                <a:cs typeface="Arial Narrow"/>
              </a:rPr>
              <a:t>’</a:t>
            </a:r>
            <a:r>
              <a:rPr lang="en-US" altLang="ja-JP" sz="2200" dirty="0">
                <a:solidFill>
                  <a:srgbClr val="231F20"/>
                </a:solidFill>
                <a:latin typeface="Arial Narrow"/>
                <a:cs typeface="Arial Narrow"/>
              </a:rPr>
              <a:t>s medical practitioner and/or the local regulatory authority to decide when the person can go back to work</a:t>
            </a:r>
            <a:endParaRPr lang="en-US" sz="2400" b="1" dirty="0">
              <a:solidFill>
                <a:srgbClr val="009DDC"/>
              </a:solidFill>
            </a:endParaRPr>
          </a:p>
        </p:txBody>
      </p:sp>
      <p:sp>
        <p:nvSpPr>
          <p:cNvPr id="107526"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752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3-14</a:t>
            </a:r>
          </a:p>
        </p:txBody>
      </p:sp>
    </p:spTree>
    <p:extLst>
      <p:ext uri="{BB962C8B-B14F-4D97-AF65-F5344CB8AC3E}">
        <p14:creationId xmlns:p14="http://schemas.microsoft.com/office/powerpoint/2010/main" xmlns="" val="576136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Handling Staff </a:t>
            </a:r>
            <a:r>
              <a:rPr lang="en-US" dirty="0" smtClean="0"/>
              <a:t>Illnesses</a:t>
            </a:r>
            <a:endParaRPr lang="en-US" dirty="0"/>
          </a:p>
        </p:txBody>
      </p:sp>
      <p:sp>
        <p:nvSpPr>
          <p:cNvPr id="3" name="Content Placeholder 2"/>
          <p:cNvSpPr>
            <a:spLocks noGrp="1"/>
          </p:cNvSpPr>
          <p:nvPr>
            <p:ph idx="1"/>
          </p:nvPr>
        </p:nvSpPr>
        <p:spPr/>
        <p:txBody>
          <a:bodyPr/>
          <a:lstStyle/>
          <a:p>
            <a:r>
              <a:rPr lang="en-US" dirty="0" smtClean="0"/>
              <a:t>If:</a:t>
            </a:r>
            <a:endParaRPr lang="en-US" dirty="0"/>
          </a:p>
          <a:p>
            <a:pPr marL="0" lvl="1" indent="0">
              <a:buNone/>
            </a:pPr>
            <a:r>
              <a:rPr lang="en-US" b="0" dirty="0">
                <a:solidFill>
                  <a:srgbClr val="000000"/>
                </a:solidFill>
              </a:rPr>
              <a:t>The food handler has been diagnosed with an illness caused by one of these pathogens.</a:t>
            </a:r>
          </a:p>
          <a:p>
            <a:pPr marL="342900" lvl="2" indent="-342900">
              <a:spcBef>
                <a:spcPts val="300"/>
              </a:spcBef>
              <a:buSzPct val="100000"/>
              <a:buFont typeface="Lucida Grande"/>
              <a:buChar char="●"/>
              <a:defRPr/>
            </a:pPr>
            <a:r>
              <a:rPr lang="en-US" sz="2200" dirty="0" smtClean="0"/>
              <a:t>Hepatitis A</a:t>
            </a:r>
          </a:p>
          <a:p>
            <a:pPr marL="342900" lvl="2" indent="-342900">
              <a:spcBef>
                <a:spcPts val="300"/>
              </a:spcBef>
              <a:buSzPct val="100000"/>
              <a:buFont typeface="Lucida Grande"/>
              <a:buChar char="●"/>
              <a:defRPr/>
            </a:pPr>
            <a:r>
              <a:rPr lang="en-US" sz="2200" i="1" dirty="0" smtClean="0"/>
              <a:t>Salmonella</a:t>
            </a:r>
            <a:r>
              <a:rPr lang="en-US" sz="2200" dirty="0" smtClean="0"/>
              <a:t> </a:t>
            </a:r>
            <a:r>
              <a:rPr lang="en-US" sz="2200" dirty="0"/>
              <a:t>Typhi</a:t>
            </a:r>
          </a:p>
          <a:p>
            <a:pPr marL="0" indent="0"/>
            <a:r>
              <a:rPr lang="en-US" dirty="0"/>
              <a:t>Then:</a:t>
            </a:r>
          </a:p>
          <a:p>
            <a:pPr lvl="1"/>
            <a:r>
              <a:rPr lang="en-US" b="1" dirty="0">
                <a:solidFill>
                  <a:srgbClr val="005CAB"/>
                </a:solidFill>
                <a:cs typeface="Arial Narrow"/>
              </a:rPr>
              <a:t>Exclude</a:t>
            </a:r>
            <a:r>
              <a:rPr lang="en-US" b="0" dirty="0" smtClean="0">
                <a:solidFill>
                  <a:srgbClr val="000000"/>
                </a:solidFill>
              </a:rPr>
              <a:t> </a:t>
            </a:r>
            <a:r>
              <a:rPr lang="en-US" b="0" dirty="0">
                <a:solidFill>
                  <a:srgbClr val="000000"/>
                </a:solidFill>
              </a:rPr>
              <a:t>the food handler from the </a:t>
            </a:r>
            <a:r>
              <a:rPr lang="en-US" b="0" dirty="0" smtClean="0">
                <a:solidFill>
                  <a:srgbClr val="000000"/>
                </a:solidFill>
              </a:rPr>
              <a:t>operation</a:t>
            </a:r>
          </a:p>
          <a:p>
            <a:pPr lvl="1"/>
            <a:r>
              <a:rPr lang="en-US" dirty="0" smtClean="0"/>
              <a:t>Work </a:t>
            </a:r>
            <a:r>
              <a:rPr lang="en-US" dirty="0"/>
              <a:t>with the food handler’s medical practitioner and/or the local regulatory authority to decide when the person can go back to work</a:t>
            </a:r>
          </a:p>
          <a:p>
            <a:endParaRPr lang="en-US" dirty="0"/>
          </a:p>
        </p:txBody>
      </p:sp>
      <p:sp>
        <p:nvSpPr>
          <p:cNvPr id="4"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3-15</a:t>
            </a:r>
          </a:p>
        </p:txBody>
      </p:sp>
    </p:spTree>
    <p:extLst>
      <p:ext uri="{BB962C8B-B14F-4D97-AF65-F5344CB8AC3E}">
        <p14:creationId xmlns:p14="http://schemas.microsoft.com/office/powerpoint/2010/main" xmlns="" val="308554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3-16</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xmlns="" val="3818454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2549" name="Rectangle 5"/>
          <p:cNvSpPr>
            <a:spLocks noChangeArrowheads="1"/>
          </p:cNvSpPr>
          <p:nvPr/>
        </p:nvSpPr>
        <p:spPr bwMode="auto">
          <a:xfrm>
            <a:off x="392735" y="1152432"/>
            <a:ext cx="8307388"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pitchFamily="2" charset="2"/>
              <a:buNone/>
            </a:pPr>
            <a:r>
              <a:rPr lang="en-US" sz="2400" b="1" dirty="0">
                <a:solidFill>
                  <a:srgbClr val="005CAB"/>
                </a:solidFill>
                <a:latin typeface="Arial Narrow"/>
              </a:rPr>
              <a:t>How long should you scrub your hands with soap?</a:t>
            </a:r>
          </a:p>
          <a:p>
            <a:pPr marL="571500" lvl="1" indent="-457200" fontAlgn="base">
              <a:lnSpc>
                <a:spcPct val="90000"/>
              </a:lnSpc>
              <a:spcBef>
                <a:spcPct val="50000"/>
              </a:spcBef>
              <a:spcAft>
                <a:spcPct val="0"/>
              </a:spcAft>
              <a:buClr>
                <a:srgbClr val="0093D3"/>
              </a:buClr>
              <a:buSzPct val="75000"/>
              <a:buFont typeface="Wingdings" pitchFamily="2" charset="2"/>
              <a:buNone/>
            </a:pPr>
            <a:endParaRPr lang="en-US" sz="4400" b="1" dirty="0">
              <a:solidFill>
                <a:srgbClr val="0093D3"/>
              </a:solidFill>
            </a:endParaRPr>
          </a:p>
        </p:txBody>
      </p:sp>
      <p:sp>
        <p:nvSpPr>
          <p:cNvPr id="2412551" name="Text Box 7"/>
          <p:cNvSpPr txBox="1">
            <a:spLocks noChangeArrowheads="1"/>
          </p:cNvSpPr>
          <p:nvPr/>
        </p:nvSpPr>
        <p:spPr bwMode="auto">
          <a:xfrm>
            <a:off x="382308" y="1949340"/>
            <a:ext cx="373380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marL="342900" indent="-342900" fontAlgn="base">
              <a:spcBef>
                <a:spcPct val="50000"/>
              </a:spcBef>
              <a:spcAft>
                <a:spcPct val="0"/>
              </a:spcAft>
              <a:buClr>
                <a:srgbClr val="005CAB"/>
              </a:buClr>
              <a:buFont typeface="Wingdings" pitchFamily="2" charset="2"/>
              <a:buChar char="l"/>
            </a:pPr>
            <a:r>
              <a:rPr lang="en-US" sz="2200" dirty="0">
                <a:solidFill>
                  <a:srgbClr val="231F20"/>
                </a:solidFill>
                <a:latin typeface="Arial Narrow" charset="0"/>
              </a:rPr>
              <a:t>10 to 15 seconds</a:t>
            </a:r>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3-17</a:t>
            </a: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2076086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12551"/>
                                        </p:tgtEl>
                                        <p:attrNameLst>
                                          <p:attrName>style.visibility</p:attrName>
                                        </p:attrNameLst>
                                      </p:cBhvr>
                                      <p:to>
                                        <p:strVal val="visible"/>
                                      </p:to>
                                    </p:set>
                                    <p:anim calcmode="lin" valueType="num">
                                      <p:cBhvr>
                                        <p:cTn id="7" dur="500" fill="hold"/>
                                        <p:tgtEl>
                                          <p:spTgt spid="2412551"/>
                                        </p:tgtEl>
                                        <p:attrNameLst>
                                          <p:attrName>ppt_w</p:attrName>
                                        </p:attrNameLst>
                                      </p:cBhvr>
                                      <p:tavLst>
                                        <p:tav tm="0">
                                          <p:val>
                                            <p:fltVal val="0"/>
                                          </p:val>
                                        </p:tav>
                                        <p:tav tm="100000">
                                          <p:val>
                                            <p:strVal val="#ppt_w"/>
                                          </p:val>
                                        </p:tav>
                                      </p:tavLst>
                                    </p:anim>
                                    <p:anim calcmode="lin" valueType="num">
                                      <p:cBhvr>
                                        <p:cTn id="8" dur="500" fill="hold"/>
                                        <p:tgtEl>
                                          <p:spTgt spid="2412551"/>
                                        </p:tgtEl>
                                        <p:attrNameLst>
                                          <p:attrName>ppt_h</p:attrName>
                                        </p:attrNameLst>
                                      </p:cBhvr>
                                      <p:tavLst>
                                        <p:tav tm="0">
                                          <p:val>
                                            <p:fltVal val="0"/>
                                          </p:val>
                                        </p:tav>
                                        <p:tav tm="100000">
                                          <p:val>
                                            <p:strVal val="#ppt_h"/>
                                          </p:val>
                                        </p:tav>
                                      </p:tavLst>
                                    </p:anim>
                                    <p:animEffect transition="in" filter="fade">
                                      <p:cBhvr>
                                        <p:cTn id="9" dur="500"/>
                                        <p:tgtEl>
                                          <p:spTgt spid="2412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25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2787" name="Rectangle 3"/>
          <p:cNvSpPr>
            <a:spLocks noGrp="1" noChangeArrowheads="1"/>
          </p:cNvSpPr>
          <p:nvPr>
            <p:ph type="body" idx="1"/>
          </p:nvPr>
        </p:nvSpPr>
        <p:spPr>
          <a:xfrm>
            <a:off x="394136" y="1156150"/>
            <a:ext cx="8077200" cy="381000"/>
          </a:xfrm>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marL="0" indent="0"/>
            <a:r>
              <a:rPr lang="en-US" dirty="0"/>
              <a:t>When do </a:t>
            </a:r>
            <a:r>
              <a:rPr lang="en-US" dirty="0" smtClean="0"/>
              <a:t>food handlers </a:t>
            </a:r>
            <a:r>
              <a:rPr lang="en-US" dirty="0"/>
              <a:t>have to wash their hands? </a:t>
            </a: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3-18</a:t>
            </a:r>
          </a:p>
        </p:txBody>
      </p:sp>
      <p:sp>
        <p:nvSpPr>
          <p:cNvPr id="20"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95300" y="1767668"/>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14"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6688092" y="1767668"/>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2544880" y="1773227"/>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1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4596697" y="1767668"/>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17"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495300" y="3859045"/>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18"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2544880" y="3859045"/>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19" name="Picture 6"/>
          <p:cNvPicPr>
            <a:picLocks noChangeAspect="1" noChangeArrowheads="1"/>
          </p:cNvPicPr>
          <p:nvPr/>
        </p:nvPicPr>
        <p:blipFill>
          <a:blip r:embed="rId9" cstate="print">
            <a:extLst>
              <a:ext uri="{28A0092B-C50C-407E-A947-70E740481C1C}">
                <a14:useLocalDpi xmlns:a14="http://schemas.microsoft.com/office/drawing/2010/main" xmlns="" val="0"/>
              </a:ext>
            </a:extLst>
          </a:blip>
          <a:stretch>
            <a:fillRect/>
          </a:stretch>
        </p:blipFill>
        <p:spPr bwMode="auto">
          <a:xfrm>
            <a:off x="4596697" y="3859045"/>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1218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2787" name="Rectangle 3"/>
          <p:cNvSpPr>
            <a:spLocks noGrp="1" noChangeArrowheads="1"/>
          </p:cNvSpPr>
          <p:nvPr>
            <p:ph type="body" idx="1"/>
          </p:nvPr>
        </p:nvSpPr>
        <p:spPr>
          <a:xfrm>
            <a:off x="394136" y="1156150"/>
            <a:ext cx="8077200" cy="381000"/>
          </a:xfrm>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marL="0" indent="0"/>
            <a:r>
              <a:rPr lang="en-US" dirty="0"/>
              <a:t>When do </a:t>
            </a:r>
            <a:r>
              <a:rPr lang="en-US" dirty="0" smtClean="0"/>
              <a:t>food handlers </a:t>
            </a:r>
            <a:r>
              <a:rPr lang="en-US" dirty="0"/>
              <a:t>have to wash their hands? </a:t>
            </a: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3-19</a:t>
            </a:r>
          </a:p>
        </p:txBody>
      </p:sp>
      <p:sp>
        <p:nvSpPr>
          <p:cNvPr id="20"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557180" y="1781694"/>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495300" y="1781694"/>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2557180" y="3891168"/>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14"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6680940" y="1781694"/>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15"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4619060" y="1781694"/>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495300" y="3891168"/>
            <a:ext cx="1828800" cy="1828800"/>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xmlns="" val="426598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cstate="print">
            <a:extLst>
              <a:ext uri="{28A0092B-C50C-407E-A947-70E740481C1C}">
                <a14:useLocalDpi xmlns:a14="http://schemas.microsoft.com/office/drawing/2010/main" xmlns=""/>
              </a:ext>
            </a:extLst>
          </a:blip>
          <a:stretch>
            <a:fillRect/>
          </a:stretch>
        </p:blipFill>
        <p:spPr bwMode="auto">
          <a:xfrm>
            <a:off x="1685926" y="1871854"/>
            <a:ext cx="5303518" cy="365409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lgn="ctr">
                <a:solidFill>
                  <a:schemeClr val="tx1"/>
                </a:solidFill>
                <a:miter lim="800000"/>
                <a:headEnd/>
                <a:tailEnd/>
              </a14:hiddenLine>
            </a:ext>
          </a:extLst>
        </p:spPr>
      </p:pic>
      <p:sp>
        <p:nvSpPr>
          <p:cNvPr id="2414596" name="Rectangle 4"/>
          <p:cNvSpPr>
            <a:spLocks noChangeArrowheads="1"/>
          </p:cNvSpPr>
          <p:nvPr/>
        </p:nvSpPr>
        <p:spPr bwMode="auto">
          <a:xfrm>
            <a:off x="400050" y="1285875"/>
            <a:ext cx="8307388"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pitchFamily="2" charset="2"/>
              <a:buNone/>
            </a:pPr>
            <a:r>
              <a:rPr lang="en-US" sz="2400" b="1" dirty="0">
                <a:solidFill>
                  <a:srgbClr val="005CAB"/>
                </a:solidFill>
                <a:latin typeface="Arial Narrow"/>
              </a:rPr>
              <a:t>What’s wrong with this picture?</a:t>
            </a:r>
          </a:p>
          <a:p>
            <a:pPr marL="571500" lvl="1" indent="-457200" fontAlgn="base">
              <a:lnSpc>
                <a:spcPct val="90000"/>
              </a:lnSpc>
              <a:spcBef>
                <a:spcPct val="50000"/>
              </a:spcBef>
              <a:spcAft>
                <a:spcPct val="0"/>
              </a:spcAft>
              <a:buClr>
                <a:srgbClr val="0093D3"/>
              </a:buClr>
              <a:buSzPct val="75000"/>
              <a:buFont typeface="Wingdings" pitchFamily="2" charset="2"/>
              <a:buNone/>
            </a:pPr>
            <a:endParaRPr lang="en-US" sz="4400" b="1" dirty="0">
              <a:solidFill>
                <a:srgbClr val="0093D3"/>
              </a:solidFill>
            </a:endParaRPr>
          </a:p>
        </p:txBody>
      </p:sp>
      <p:sp>
        <p:nvSpPr>
          <p:cNvPr id="2414598" name="Oval 6"/>
          <p:cNvSpPr>
            <a:spLocks noChangeArrowheads="1"/>
          </p:cNvSpPr>
          <p:nvPr/>
        </p:nvSpPr>
        <p:spPr bwMode="auto">
          <a:xfrm>
            <a:off x="2834209" y="2491315"/>
            <a:ext cx="790575" cy="1009650"/>
          </a:xfrm>
          <a:prstGeom prst="ellipse">
            <a:avLst/>
          </a:prstGeom>
          <a:noFill/>
          <a:ln w="5715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ndParaRPr>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3-20</a:t>
            </a:r>
          </a:p>
        </p:txBody>
      </p:sp>
      <p:sp>
        <p:nvSpPr>
          <p:cNvPr id="7" name="Oval 6"/>
          <p:cNvSpPr>
            <a:spLocks noChangeArrowheads="1"/>
          </p:cNvSpPr>
          <p:nvPr/>
        </p:nvSpPr>
        <p:spPr bwMode="auto">
          <a:xfrm>
            <a:off x="1643590" y="2061250"/>
            <a:ext cx="3437867" cy="1726264"/>
          </a:xfrm>
          <a:prstGeom prst="ellipse">
            <a:avLst/>
          </a:prstGeom>
          <a:noFill/>
          <a:ln w="5715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endParaRPr lang="en-US" sz="3200" b="1" dirty="0">
              <a:solidFill>
                <a:srgbClr val="FFFFFF"/>
              </a:solidFill>
            </a:endParaRPr>
          </a:p>
        </p:txBody>
      </p:sp>
      <p:sp>
        <p:nvSpPr>
          <p:cNvPr id="9"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2820899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14598"/>
                                        </p:tgtEl>
                                        <p:attrNameLst>
                                          <p:attrName>style.visibility</p:attrName>
                                        </p:attrNameLst>
                                      </p:cBhvr>
                                      <p:to>
                                        <p:strVal val="visible"/>
                                      </p:to>
                                    </p:set>
                                    <p:anim calcmode="lin" valueType="num">
                                      <p:cBhvr>
                                        <p:cTn id="7" dur="500" fill="hold"/>
                                        <p:tgtEl>
                                          <p:spTgt spid="2414598"/>
                                        </p:tgtEl>
                                        <p:attrNameLst>
                                          <p:attrName>ppt_w</p:attrName>
                                        </p:attrNameLst>
                                      </p:cBhvr>
                                      <p:tavLst>
                                        <p:tav tm="0">
                                          <p:val>
                                            <p:fltVal val="0"/>
                                          </p:val>
                                        </p:tav>
                                        <p:tav tm="100000">
                                          <p:val>
                                            <p:strVal val="#ppt_w"/>
                                          </p:val>
                                        </p:tav>
                                      </p:tavLst>
                                    </p:anim>
                                    <p:anim calcmode="lin" valueType="num">
                                      <p:cBhvr>
                                        <p:cTn id="8" dur="500" fill="hold"/>
                                        <p:tgtEl>
                                          <p:spTgt spid="2414598"/>
                                        </p:tgtEl>
                                        <p:attrNameLst>
                                          <p:attrName>ppt_h</p:attrName>
                                        </p:attrNameLst>
                                      </p:cBhvr>
                                      <p:tavLst>
                                        <p:tav tm="0">
                                          <p:val>
                                            <p:fltVal val="0"/>
                                          </p:val>
                                        </p:tav>
                                        <p:tav tm="100000">
                                          <p:val>
                                            <p:strVal val="#ppt_h"/>
                                          </p:val>
                                        </p:tav>
                                      </p:tavLst>
                                    </p:anim>
                                    <p:animEffect transition="in" filter="fade">
                                      <p:cBhvr>
                                        <p:cTn id="9" dur="500"/>
                                        <p:tgtEl>
                                          <p:spTgt spid="24145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4598"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8691" name="Rectangle 3"/>
          <p:cNvSpPr>
            <a:spLocks noChangeArrowheads="1"/>
          </p:cNvSpPr>
          <p:nvPr/>
        </p:nvSpPr>
        <p:spPr bwMode="auto">
          <a:xfrm>
            <a:off x="400050" y="1285875"/>
            <a:ext cx="8307388"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pitchFamily="2" charset="2"/>
              <a:buNone/>
            </a:pPr>
            <a:r>
              <a:rPr lang="en-US" sz="2400" b="1" dirty="0">
                <a:solidFill>
                  <a:srgbClr val="005CAB"/>
                </a:solidFill>
                <a:latin typeface="Arial Narrow"/>
              </a:rPr>
              <a:t>What’s wrong with this picture?</a:t>
            </a:r>
          </a:p>
          <a:p>
            <a:pPr marL="571500" lvl="1" indent="-457200" fontAlgn="base">
              <a:lnSpc>
                <a:spcPct val="90000"/>
              </a:lnSpc>
              <a:spcBef>
                <a:spcPct val="50000"/>
              </a:spcBef>
              <a:spcAft>
                <a:spcPct val="0"/>
              </a:spcAft>
              <a:buClr>
                <a:srgbClr val="0093D3"/>
              </a:buClr>
              <a:buSzPct val="75000"/>
              <a:buFont typeface="Wingdings" pitchFamily="2" charset="2"/>
              <a:buNone/>
            </a:pPr>
            <a:endParaRPr lang="en-US" sz="4400" b="1" dirty="0">
              <a:solidFill>
                <a:srgbClr val="0093D3"/>
              </a:solidFill>
            </a:endParaRPr>
          </a:p>
        </p:txBody>
      </p:sp>
      <p:pic>
        <p:nvPicPr>
          <p:cNvPr id="2418693" name="Picture 5"/>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1681163" y="1866899"/>
            <a:ext cx="5302250" cy="366553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lgn="ctr">
                <a:solidFill>
                  <a:schemeClr val="tx1"/>
                </a:solidFill>
                <a:miter lim="800000"/>
                <a:headEnd/>
                <a:tailEnd/>
              </a14:hiddenLine>
            </a:ext>
          </a:extLst>
        </p:spPr>
      </p:pic>
      <p:sp>
        <p:nvSpPr>
          <p:cNvPr id="2418694" name="Oval 6"/>
          <p:cNvSpPr>
            <a:spLocks noChangeArrowheads="1"/>
          </p:cNvSpPr>
          <p:nvPr/>
        </p:nvSpPr>
        <p:spPr bwMode="auto">
          <a:xfrm>
            <a:off x="4050241" y="4754033"/>
            <a:ext cx="1257300" cy="1009650"/>
          </a:xfrm>
          <a:prstGeom prst="ellipse">
            <a:avLst/>
          </a:prstGeom>
          <a:noFill/>
          <a:ln w="5715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z="3200" b="1" dirty="0">
              <a:solidFill>
                <a:srgbClr val="FFFFFF"/>
              </a:solidFill>
            </a:endParaRPr>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3-21</a:t>
            </a:r>
          </a:p>
        </p:txBody>
      </p:sp>
      <p:sp>
        <p:nvSpPr>
          <p:cNvPr id="7" name="Oval 6"/>
          <p:cNvSpPr>
            <a:spLocks noChangeArrowheads="1"/>
          </p:cNvSpPr>
          <p:nvPr/>
        </p:nvSpPr>
        <p:spPr bwMode="auto">
          <a:xfrm>
            <a:off x="4896346" y="3822377"/>
            <a:ext cx="1257300" cy="1009650"/>
          </a:xfrm>
          <a:prstGeom prst="ellipse">
            <a:avLst/>
          </a:prstGeom>
          <a:noFill/>
          <a:ln w="5715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z="3200" b="1" dirty="0">
              <a:solidFill>
                <a:srgbClr val="FFFFFF"/>
              </a:solidFill>
            </a:endParaRPr>
          </a:p>
        </p:txBody>
      </p:sp>
      <p:sp>
        <p:nvSpPr>
          <p:cNvPr id="9"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3154498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18694"/>
                                        </p:tgtEl>
                                        <p:attrNameLst>
                                          <p:attrName>style.visibility</p:attrName>
                                        </p:attrNameLst>
                                      </p:cBhvr>
                                      <p:to>
                                        <p:strVal val="visible"/>
                                      </p:to>
                                    </p:set>
                                    <p:anim calcmode="lin" valueType="num">
                                      <p:cBhvr>
                                        <p:cTn id="7" dur="500" fill="hold"/>
                                        <p:tgtEl>
                                          <p:spTgt spid="2418694"/>
                                        </p:tgtEl>
                                        <p:attrNameLst>
                                          <p:attrName>ppt_w</p:attrName>
                                        </p:attrNameLst>
                                      </p:cBhvr>
                                      <p:tavLst>
                                        <p:tav tm="0">
                                          <p:val>
                                            <p:fltVal val="0"/>
                                          </p:val>
                                        </p:tav>
                                        <p:tav tm="100000">
                                          <p:val>
                                            <p:strVal val="#ppt_w"/>
                                          </p:val>
                                        </p:tav>
                                      </p:tavLst>
                                    </p:anim>
                                    <p:anim calcmode="lin" valueType="num">
                                      <p:cBhvr>
                                        <p:cTn id="8" dur="500" fill="hold"/>
                                        <p:tgtEl>
                                          <p:spTgt spid="2418694"/>
                                        </p:tgtEl>
                                        <p:attrNameLst>
                                          <p:attrName>ppt_h</p:attrName>
                                        </p:attrNameLst>
                                      </p:cBhvr>
                                      <p:tavLst>
                                        <p:tav tm="0">
                                          <p:val>
                                            <p:fltVal val="0"/>
                                          </p:val>
                                        </p:tav>
                                        <p:tav tm="100000">
                                          <p:val>
                                            <p:strVal val="#ppt_h"/>
                                          </p:val>
                                        </p:tav>
                                      </p:tavLst>
                                    </p:anim>
                                    <p:animEffect transition="in" filter="fade">
                                      <p:cBhvr>
                                        <p:cTn id="9" dur="500"/>
                                        <p:tgtEl>
                                          <p:spTgt spid="24186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869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Ball Toss</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Tree>
    <p:extLst>
      <p:ext uri="{BB962C8B-B14F-4D97-AF65-F5344CB8AC3E}">
        <p14:creationId xmlns:p14="http://schemas.microsoft.com/office/powerpoint/2010/main" xmlns="" val="1904401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2672558" y="1877486"/>
            <a:ext cx="3646485" cy="3646485"/>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lgn="ctr">
                <a:solidFill>
                  <a:schemeClr val="tx1"/>
                </a:solidFill>
                <a:miter lim="800000"/>
                <a:headEnd/>
                <a:tailEnd/>
              </a14:hiddenLine>
            </a:ext>
          </a:extLst>
        </p:spPr>
      </p:pic>
      <p:sp>
        <p:nvSpPr>
          <p:cNvPr id="2428931" name="Rectangle 3"/>
          <p:cNvSpPr>
            <a:spLocks noChangeArrowheads="1"/>
          </p:cNvSpPr>
          <p:nvPr/>
        </p:nvSpPr>
        <p:spPr bwMode="auto">
          <a:xfrm>
            <a:off x="400050" y="1285875"/>
            <a:ext cx="8307388"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pitchFamily="2" charset="2"/>
              <a:buNone/>
            </a:pPr>
            <a:r>
              <a:rPr lang="en-US" sz="2400" b="1" dirty="0">
                <a:solidFill>
                  <a:srgbClr val="005CAB"/>
                </a:solidFill>
                <a:latin typeface="Arial Narrow"/>
              </a:rPr>
              <a:t>What’s wrong with this picture?</a:t>
            </a:r>
          </a:p>
          <a:p>
            <a:pPr marL="571500" lvl="1" indent="-457200" fontAlgn="base">
              <a:lnSpc>
                <a:spcPct val="90000"/>
              </a:lnSpc>
              <a:spcBef>
                <a:spcPct val="50000"/>
              </a:spcBef>
              <a:spcAft>
                <a:spcPct val="0"/>
              </a:spcAft>
              <a:buClr>
                <a:srgbClr val="0093D3"/>
              </a:buClr>
              <a:buSzPct val="75000"/>
              <a:buFont typeface="Wingdings" pitchFamily="2" charset="2"/>
              <a:buNone/>
            </a:pPr>
            <a:endParaRPr lang="en-US" sz="4400" b="1" dirty="0">
              <a:solidFill>
                <a:srgbClr val="0093D3"/>
              </a:solidFill>
            </a:endParaRPr>
          </a:p>
        </p:txBody>
      </p:sp>
      <p:sp>
        <p:nvSpPr>
          <p:cNvPr id="2428934" name="Oval 6"/>
          <p:cNvSpPr>
            <a:spLocks noChangeArrowheads="1"/>
          </p:cNvSpPr>
          <p:nvPr/>
        </p:nvSpPr>
        <p:spPr bwMode="auto">
          <a:xfrm>
            <a:off x="4791075" y="1752600"/>
            <a:ext cx="1276350" cy="1171575"/>
          </a:xfrm>
          <a:prstGeom prst="ellipse">
            <a:avLst/>
          </a:prstGeom>
          <a:noFill/>
          <a:ln w="5715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z="3200" b="1" dirty="0">
              <a:solidFill>
                <a:srgbClr val="FFFFFF"/>
              </a:solidFill>
            </a:endParaRPr>
          </a:p>
        </p:txBody>
      </p:sp>
      <p:sp>
        <p:nvSpPr>
          <p:cNvPr id="2428935" name="Oval 7"/>
          <p:cNvSpPr>
            <a:spLocks noChangeArrowheads="1"/>
          </p:cNvSpPr>
          <p:nvPr/>
        </p:nvSpPr>
        <p:spPr bwMode="auto">
          <a:xfrm>
            <a:off x="4162425" y="3619500"/>
            <a:ext cx="1276350" cy="1171575"/>
          </a:xfrm>
          <a:prstGeom prst="ellipse">
            <a:avLst/>
          </a:prstGeom>
          <a:noFill/>
          <a:ln w="5715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z="3200" b="1" dirty="0">
              <a:solidFill>
                <a:srgbClr val="FFFFFF"/>
              </a:solidFill>
            </a:endParaRPr>
          </a:p>
        </p:txBody>
      </p:sp>
      <p:sp>
        <p:nvSpPr>
          <p:cNvPr id="2428936" name="Oval 8"/>
          <p:cNvSpPr>
            <a:spLocks noChangeArrowheads="1"/>
          </p:cNvSpPr>
          <p:nvPr/>
        </p:nvSpPr>
        <p:spPr bwMode="auto">
          <a:xfrm>
            <a:off x="3380317" y="4801659"/>
            <a:ext cx="1276350" cy="666750"/>
          </a:xfrm>
          <a:prstGeom prst="ellipse">
            <a:avLst/>
          </a:prstGeom>
          <a:noFill/>
          <a:ln w="57150" algn="ctr">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z="3200" b="1" dirty="0">
              <a:solidFill>
                <a:srgbClr val="FFFFFF"/>
              </a:solidFill>
            </a:endParaRPr>
          </a:p>
        </p:txBody>
      </p:sp>
      <p:sp>
        <p:nvSpPr>
          <p:cNvPr id="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3-22</a:t>
            </a:r>
          </a:p>
        </p:txBody>
      </p:sp>
      <p:sp>
        <p:nvSpPr>
          <p:cNvPr id="10"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960222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28934"/>
                                        </p:tgtEl>
                                        <p:attrNameLst>
                                          <p:attrName>style.visibility</p:attrName>
                                        </p:attrNameLst>
                                      </p:cBhvr>
                                      <p:to>
                                        <p:strVal val="visible"/>
                                      </p:to>
                                    </p:set>
                                    <p:anim calcmode="lin" valueType="num">
                                      <p:cBhvr>
                                        <p:cTn id="7" dur="500" fill="hold"/>
                                        <p:tgtEl>
                                          <p:spTgt spid="2428934"/>
                                        </p:tgtEl>
                                        <p:attrNameLst>
                                          <p:attrName>ppt_w</p:attrName>
                                        </p:attrNameLst>
                                      </p:cBhvr>
                                      <p:tavLst>
                                        <p:tav tm="0">
                                          <p:val>
                                            <p:fltVal val="0"/>
                                          </p:val>
                                        </p:tav>
                                        <p:tav tm="100000">
                                          <p:val>
                                            <p:strVal val="#ppt_w"/>
                                          </p:val>
                                        </p:tav>
                                      </p:tavLst>
                                    </p:anim>
                                    <p:anim calcmode="lin" valueType="num">
                                      <p:cBhvr>
                                        <p:cTn id="8" dur="500" fill="hold"/>
                                        <p:tgtEl>
                                          <p:spTgt spid="2428934"/>
                                        </p:tgtEl>
                                        <p:attrNameLst>
                                          <p:attrName>ppt_h</p:attrName>
                                        </p:attrNameLst>
                                      </p:cBhvr>
                                      <p:tavLst>
                                        <p:tav tm="0">
                                          <p:val>
                                            <p:fltVal val="0"/>
                                          </p:val>
                                        </p:tav>
                                        <p:tav tm="100000">
                                          <p:val>
                                            <p:strVal val="#ppt_h"/>
                                          </p:val>
                                        </p:tav>
                                      </p:tavLst>
                                    </p:anim>
                                    <p:animEffect transition="in" filter="fade">
                                      <p:cBhvr>
                                        <p:cTn id="9" dur="500"/>
                                        <p:tgtEl>
                                          <p:spTgt spid="24289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28935"/>
                                        </p:tgtEl>
                                        <p:attrNameLst>
                                          <p:attrName>style.visibility</p:attrName>
                                        </p:attrNameLst>
                                      </p:cBhvr>
                                      <p:to>
                                        <p:strVal val="visible"/>
                                      </p:to>
                                    </p:set>
                                    <p:anim calcmode="lin" valueType="num">
                                      <p:cBhvr>
                                        <p:cTn id="14" dur="500" fill="hold"/>
                                        <p:tgtEl>
                                          <p:spTgt spid="2428935"/>
                                        </p:tgtEl>
                                        <p:attrNameLst>
                                          <p:attrName>ppt_w</p:attrName>
                                        </p:attrNameLst>
                                      </p:cBhvr>
                                      <p:tavLst>
                                        <p:tav tm="0">
                                          <p:val>
                                            <p:fltVal val="0"/>
                                          </p:val>
                                        </p:tav>
                                        <p:tav tm="100000">
                                          <p:val>
                                            <p:strVal val="#ppt_w"/>
                                          </p:val>
                                        </p:tav>
                                      </p:tavLst>
                                    </p:anim>
                                    <p:anim calcmode="lin" valueType="num">
                                      <p:cBhvr>
                                        <p:cTn id="15" dur="500" fill="hold"/>
                                        <p:tgtEl>
                                          <p:spTgt spid="2428935"/>
                                        </p:tgtEl>
                                        <p:attrNameLst>
                                          <p:attrName>ppt_h</p:attrName>
                                        </p:attrNameLst>
                                      </p:cBhvr>
                                      <p:tavLst>
                                        <p:tav tm="0">
                                          <p:val>
                                            <p:fltVal val="0"/>
                                          </p:val>
                                        </p:tav>
                                        <p:tav tm="100000">
                                          <p:val>
                                            <p:strVal val="#ppt_h"/>
                                          </p:val>
                                        </p:tav>
                                      </p:tavLst>
                                    </p:anim>
                                    <p:animEffect transition="in" filter="fade">
                                      <p:cBhvr>
                                        <p:cTn id="16" dur="500"/>
                                        <p:tgtEl>
                                          <p:spTgt spid="24289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428936"/>
                                        </p:tgtEl>
                                        <p:attrNameLst>
                                          <p:attrName>style.visibility</p:attrName>
                                        </p:attrNameLst>
                                      </p:cBhvr>
                                      <p:to>
                                        <p:strVal val="visible"/>
                                      </p:to>
                                    </p:set>
                                    <p:anim calcmode="lin" valueType="num">
                                      <p:cBhvr>
                                        <p:cTn id="21" dur="500" fill="hold"/>
                                        <p:tgtEl>
                                          <p:spTgt spid="2428936"/>
                                        </p:tgtEl>
                                        <p:attrNameLst>
                                          <p:attrName>ppt_w</p:attrName>
                                        </p:attrNameLst>
                                      </p:cBhvr>
                                      <p:tavLst>
                                        <p:tav tm="0">
                                          <p:val>
                                            <p:fltVal val="0"/>
                                          </p:val>
                                        </p:tav>
                                        <p:tav tm="100000">
                                          <p:val>
                                            <p:strVal val="#ppt_w"/>
                                          </p:val>
                                        </p:tav>
                                      </p:tavLst>
                                    </p:anim>
                                    <p:anim calcmode="lin" valueType="num">
                                      <p:cBhvr>
                                        <p:cTn id="22" dur="500" fill="hold"/>
                                        <p:tgtEl>
                                          <p:spTgt spid="2428936"/>
                                        </p:tgtEl>
                                        <p:attrNameLst>
                                          <p:attrName>ppt_h</p:attrName>
                                        </p:attrNameLst>
                                      </p:cBhvr>
                                      <p:tavLst>
                                        <p:tav tm="0">
                                          <p:val>
                                            <p:fltVal val="0"/>
                                          </p:val>
                                        </p:tav>
                                        <p:tav tm="100000">
                                          <p:val>
                                            <p:strVal val="#ppt_h"/>
                                          </p:val>
                                        </p:tav>
                                      </p:tavLst>
                                    </p:anim>
                                    <p:animEffect transition="in" filter="fade">
                                      <p:cBhvr>
                                        <p:cTn id="23" dur="500"/>
                                        <p:tgtEl>
                                          <p:spTgt spid="2428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934" grpId="0" animBg="1"/>
      <p:bldP spid="2428935" grpId="0" animBg="1"/>
      <p:bldP spid="24289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92379"/>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A grill operator places a raw hamburger patty on the grill. Next she assembles a hamburger. Is a glove change required between tasks?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47336"/>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14935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78951"/>
            <a:ext cx="24765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A cook preps raw chicken. Next he preps onions for the salad bar. Is a glove change required between tasks?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40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72921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Excluded</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508145"/>
            <a:ext cx="289034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Restricted</a:t>
            </a: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b="1" dirty="0" smtClean="0">
                <a:solidFill>
                  <a:srgbClr val="005CAB"/>
                </a:solidFill>
              </a:rPr>
              <a:t>Mary works in a restaurant and </a:t>
            </a:r>
            <a:r>
              <a:rPr lang="en-US" b="1" dirty="0">
                <a:solidFill>
                  <a:srgbClr val="005CAB"/>
                </a:solidFill>
              </a:rPr>
              <a:t>has a sore throat </a:t>
            </a:r>
            <a:r>
              <a:rPr lang="en-US" b="1" dirty="0" smtClean="0">
                <a:solidFill>
                  <a:srgbClr val="005CAB"/>
                </a:solidFill>
              </a:rPr>
              <a:t>and fever</a:t>
            </a:r>
            <a:r>
              <a:rPr lang="en-US" b="1" dirty="0">
                <a:solidFill>
                  <a:srgbClr val="005CAB"/>
                </a:solidFill>
              </a:rPr>
              <a:t>. </a:t>
            </a:r>
            <a:r>
              <a:rPr lang="en-US" b="1" dirty="0" smtClean="0">
                <a:solidFill>
                  <a:srgbClr val="005CAB"/>
                </a:solidFill>
              </a:rPr>
              <a:t>Should she be excluded from the operation or restricted from working with or around food?</a:t>
            </a:r>
            <a:endParaRPr lang="en-US" b="1" dirty="0">
              <a:solidFill>
                <a:srgbClr val="005CAB"/>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9" name="Picture 3"/>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508964" y="2055424"/>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496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130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Excluded</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492379"/>
            <a:ext cx="289034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Restricted</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b="1" dirty="0" smtClean="0">
                <a:solidFill>
                  <a:srgbClr val="005CAB"/>
                </a:solidFill>
              </a:rPr>
              <a:t>Martha is a cook who is vomiting. Should she be excluded from the operation or restricted from working with or around food?</a:t>
            </a:r>
            <a:endParaRPr lang="en-US" b="1" dirty="0">
              <a:solidFill>
                <a:srgbClr val="005CAB"/>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556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95071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82" name="Rectangle 2"/>
          <p:cNvSpPr>
            <a:spLocks noGrp="1" noChangeArrowheads="1"/>
          </p:cNvSpPr>
          <p:nvPr>
            <p:ph type="title"/>
          </p:nvPr>
        </p:nvSpPr>
        <p:spPr>
          <a:xfrm>
            <a:off x="398463" y="160338"/>
            <a:ext cx="8212137" cy="519112"/>
          </a:xfrm>
        </p:spPr>
        <p:txBody>
          <a:bodyPr/>
          <a:lstStyle/>
          <a:p>
            <a:r>
              <a:rPr lang="en-US" dirty="0"/>
              <a:t>Review</a:t>
            </a:r>
          </a:p>
        </p:txBody>
      </p:sp>
      <p:sp>
        <p:nvSpPr>
          <p:cNvPr id="2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3-27</a:t>
            </a:r>
          </a:p>
        </p:txBody>
      </p:sp>
      <p:pic>
        <p:nvPicPr>
          <p:cNvPr id="26" name="Picture 6"/>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1777871" y="1292098"/>
            <a:ext cx="5092355" cy="4397502"/>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lgn="ctr">
                <a:solidFill>
                  <a:schemeClr val="tx1"/>
                </a:solidFill>
                <a:miter lim="800000"/>
                <a:headEnd/>
                <a:tailEnd/>
              </a14:hiddenLine>
            </a:ext>
          </a:extLst>
        </p:spPr>
      </p:pic>
      <p:sp>
        <p:nvSpPr>
          <p:cNvPr id="27" name="Text Box 7"/>
          <p:cNvSpPr txBox="1">
            <a:spLocks noChangeArrowheads="1"/>
          </p:cNvSpPr>
          <p:nvPr/>
        </p:nvSpPr>
        <p:spPr bwMode="auto">
          <a:xfrm>
            <a:off x="6526150" y="2660491"/>
            <a:ext cx="4191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1.</a:t>
            </a:r>
          </a:p>
        </p:txBody>
      </p:sp>
      <p:sp>
        <p:nvSpPr>
          <p:cNvPr id="28" name="Text Box 8"/>
          <p:cNvSpPr txBox="1">
            <a:spLocks noChangeArrowheads="1"/>
          </p:cNvSpPr>
          <p:nvPr/>
        </p:nvSpPr>
        <p:spPr bwMode="auto">
          <a:xfrm>
            <a:off x="5316630" y="2169678"/>
            <a:ext cx="4191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2.</a:t>
            </a:r>
          </a:p>
        </p:txBody>
      </p:sp>
      <p:sp>
        <p:nvSpPr>
          <p:cNvPr id="29" name="Text Box 9"/>
          <p:cNvSpPr txBox="1">
            <a:spLocks noChangeArrowheads="1"/>
          </p:cNvSpPr>
          <p:nvPr/>
        </p:nvSpPr>
        <p:spPr bwMode="auto">
          <a:xfrm>
            <a:off x="4456705" y="1872568"/>
            <a:ext cx="4191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3.</a:t>
            </a:r>
          </a:p>
        </p:txBody>
      </p:sp>
      <p:sp>
        <p:nvSpPr>
          <p:cNvPr id="30" name="Text Box 10"/>
          <p:cNvSpPr txBox="1">
            <a:spLocks noChangeArrowheads="1"/>
          </p:cNvSpPr>
          <p:nvPr/>
        </p:nvSpPr>
        <p:spPr bwMode="auto">
          <a:xfrm>
            <a:off x="1990725" y="1373188"/>
            <a:ext cx="4191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4.</a:t>
            </a:r>
          </a:p>
        </p:txBody>
      </p:sp>
      <p:sp>
        <p:nvSpPr>
          <p:cNvPr id="31" name="Text Box 11"/>
          <p:cNvSpPr txBox="1">
            <a:spLocks noChangeArrowheads="1"/>
          </p:cNvSpPr>
          <p:nvPr/>
        </p:nvSpPr>
        <p:spPr bwMode="auto">
          <a:xfrm>
            <a:off x="1863695" y="5053013"/>
            <a:ext cx="4191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5.</a:t>
            </a:r>
          </a:p>
        </p:txBody>
      </p:sp>
      <p:sp>
        <p:nvSpPr>
          <p:cNvPr id="32" name="Text Box 12"/>
          <p:cNvSpPr txBox="1">
            <a:spLocks noChangeArrowheads="1"/>
          </p:cNvSpPr>
          <p:nvPr/>
        </p:nvSpPr>
        <p:spPr bwMode="auto">
          <a:xfrm>
            <a:off x="4161365" y="5294653"/>
            <a:ext cx="4191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6.</a:t>
            </a:r>
          </a:p>
        </p:txBody>
      </p:sp>
      <p:sp>
        <p:nvSpPr>
          <p:cNvPr id="33" name="Text Box 3"/>
          <p:cNvSpPr txBox="1">
            <a:spLocks noChangeArrowheads="1"/>
          </p:cNvSpPr>
          <p:nvPr/>
        </p:nvSpPr>
        <p:spPr bwMode="auto">
          <a:xfrm>
            <a:off x="6544230" y="375126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34" name="Text Box 13"/>
          <p:cNvSpPr txBox="1">
            <a:spLocks noChangeArrowheads="1"/>
          </p:cNvSpPr>
          <p:nvPr/>
        </p:nvSpPr>
        <p:spPr bwMode="auto">
          <a:xfrm>
            <a:off x="6263740" y="307894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35" name="Text Box 14"/>
          <p:cNvSpPr txBox="1">
            <a:spLocks noChangeArrowheads="1"/>
          </p:cNvSpPr>
          <p:nvPr/>
        </p:nvSpPr>
        <p:spPr bwMode="auto">
          <a:xfrm>
            <a:off x="6150500" y="433076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36" name="Text Box 15"/>
          <p:cNvSpPr txBox="1">
            <a:spLocks noChangeArrowheads="1"/>
          </p:cNvSpPr>
          <p:nvPr/>
        </p:nvSpPr>
        <p:spPr bwMode="auto">
          <a:xfrm>
            <a:off x="4752755" y="325786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37" name="Text Box 16"/>
          <p:cNvSpPr txBox="1">
            <a:spLocks noChangeArrowheads="1"/>
          </p:cNvSpPr>
          <p:nvPr/>
        </p:nvSpPr>
        <p:spPr bwMode="auto">
          <a:xfrm>
            <a:off x="4320550" y="250775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38" name="Text Box 17"/>
          <p:cNvSpPr txBox="1">
            <a:spLocks noChangeArrowheads="1"/>
          </p:cNvSpPr>
          <p:nvPr/>
        </p:nvSpPr>
        <p:spPr bwMode="auto">
          <a:xfrm>
            <a:off x="2419350" y="2363415"/>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39" name="Text Box 18"/>
          <p:cNvSpPr txBox="1">
            <a:spLocks noChangeArrowheads="1"/>
          </p:cNvSpPr>
          <p:nvPr/>
        </p:nvSpPr>
        <p:spPr bwMode="auto">
          <a:xfrm>
            <a:off x="2768350" y="197510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40" name="Text Box 19"/>
          <p:cNvSpPr txBox="1">
            <a:spLocks noChangeArrowheads="1"/>
          </p:cNvSpPr>
          <p:nvPr/>
        </p:nvSpPr>
        <p:spPr bwMode="auto">
          <a:xfrm>
            <a:off x="2528235" y="429982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41" name="Text Box 20"/>
          <p:cNvSpPr txBox="1">
            <a:spLocks noChangeArrowheads="1"/>
          </p:cNvSpPr>
          <p:nvPr/>
        </p:nvSpPr>
        <p:spPr bwMode="auto">
          <a:xfrm>
            <a:off x="3523720" y="431140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42" name="Text Box 21"/>
          <p:cNvSpPr txBox="1">
            <a:spLocks noChangeArrowheads="1"/>
          </p:cNvSpPr>
          <p:nvPr/>
        </p:nvSpPr>
        <p:spPr bwMode="auto">
          <a:xfrm>
            <a:off x="3433045" y="4804425"/>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43" name="Text Box 22"/>
          <p:cNvSpPr txBox="1">
            <a:spLocks noChangeArrowheads="1"/>
          </p:cNvSpPr>
          <p:nvPr/>
        </p:nvSpPr>
        <p:spPr bwMode="auto">
          <a:xfrm>
            <a:off x="3614550" y="5219105"/>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44" name="Text Box 23"/>
          <p:cNvSpPr txBox="1">
            <a:spLocks noChangeArrowheads="1"/>
          </p:cNvSpPr>
          <p:nvPr/>
        </p:nvSpPr>
        <p:spPr bwMode="auto">
          <a:xfrm>
            <a:off x="4634875" y="5106175"/>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45" name="Text Box 24"/>
          <p:cNvSpPr txBox="1">
            <a:spLocks noChangeArrowheads="1"/>
          </p:cNvSpPr>
          <p:nvPr/>
        </p:nvSpPr>
        <p:spPr bwMode="auto">
          <a:xfrm>
            <a:off x="3992125" y="4130735"/>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46" name="Text Box 25"/>
          <p:cNvSpPr txBox="1">
            <a:spLocks noChangeArrowheads="1"/>
          </p:cNvSpPr>
          <p:nvPr/>
        </p:nvSpPr>
        <p:spPr bwMode="auto">
          <a:xfrm>
            <a:off x="4496795" y="4788580"/>
            <a:ext cx="457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Tree>
    <p:extLst>
      <p:ext uri="{BB962C8B-B14F-4D97-AF65-F5344CB8AC3E}">
        <p14:creationId xmlns:p14="http://schemas.microsoft.com/office/powerpoint/2010/main" xmlns="" val="32701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500" fill="hold"/>
                                        <p:tgtEl>
                                          <p:spTgt spid="42"/>
                                        </p:tgtEl>
                                        <p:attrNameLst>
                                          <p:attrName>ppt_w</p:attrName>
                                        </p:attrNameLst>
                                      </p:cBhvr>
                                      <p:tavLst>
                                        <p:tav tm="0">
                                          <p:val>
                                            <p:fltVal val="0"/>
                                          </p:val>
                                        </p:tav>
                                        <p:tav tm="100000">
                                          <p:val>
                                            <p:strVal val="#ppt_w"/>
                                          </p:val>
                                        </p:tav>
                                      </p:tavLst>
                                    </p:anim>
                                    <p:anim calcmode="lin" valueType="num">
                                      <p:cBhvr>
                                        <p:cTn id="71" dur="500" fill="hold"/>
                                        <p:tgtEl>
                                          <p:spTgt spid="42"/>
                                        </p:tgtEl>
                                        <p:attrNameLst>
                                          <p:attrName>ppt_h</p:attrName>
                                        </p:attrNameLst>
                                      </p:cBhvr>
                                      <p:tavLst>
                                        <p:tav tm="0">
                                          <p:val>
                                            <p:fltVal val="0"/>
                                          </p:val>
                                        </p:tav>
                                        <p:tav tm="100000">
                                          <p:val>
                                            <p:strVal val="#ppt_h"/>
                                          </p:val>
                                        </p:tav>
                                      </p:tavLst>
                                    </p:anim>
                                    <p:animEffect transition="in" filter="fade">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p:cTn id="84" dur="500" fill="hold"/>
                                        <p:tgtEl>
                                          <p:spTgt spid="44"/>
                                        </p:tgtEl>
                                        <p:attrNameLst>
                                          <p:attrName>ppt_w</p:attrName>
                                        </p:attrNameLst>
                                      </p:cBhvr>
                                      <p:tavLst>
                                        <p:tav tm="0">
                                          <p:val>
                                            <p:fltVal val="0"/>
                                          </p:val>
                                        </p:tav>
                                        <p:tav tm="100000">
                                          <p:val>
                                            <p:strVal val="#ppt_w"/>
                                          </p:val>
                                        </p:tav>
                                      </p:tavLst>
                                    </p:anim>
                                    <p:anim calcmode="lin" valueType="num">
                                      <p:cBhvr>
                                        <p:cTn id="85" dur="500" fill="hold"/>
                                        <p:tgtEl>
                                          <p:spTgt spid="44"/>
                                        </p:tgtEl>
                                        <p:attrNameLst>
                                          <p:attrName>ppt_h</p:attrName>
                                        </p:attrNameLst>
                                      </p:cBhvr>
                                      <p:tavLst>
                                        <p:tav tm="0">
                                          <p:val>
                                            <p:fltVal val="0"/>
                                          </p:val>
                                        </p:tav>
                                        <p:tav tm="100000">
                                          <p:val>
                                            <p:strVal val="#ppt_h"/>
                                          </p:val>
                                        </p:tav>
                                      </p:tavLst>
                                    </p:anim>
                                    <p:animEffect transition="in" filter="fade">
                                      <p:cBhvr>
                                        <p:cTn id="86" dur="500"/>
                                        <p:tgtEl>
                                          <p:spTgt spid="44"/>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Handlers Can Contaminate Food</a:t>
            </a:r>
          </a:p>
        </p:txBody>
      </p:sp>
      <p:sp>
        <p:nvSpPr>
          <p:cNvPr id="89091" name="Rectangle 3"/>
          <p:cNvSpPr>
            <a:spLocks noGrp="1" noChangeArrowheads="1"/>
          </p:cNvSpPr>
          <p:nvPr>
            <p:ph type="body" idx="1"/>
          </p:nvPr>
        </p:nvSpPr>
        <p:spPr>
          <a:xfrm>
            <a:off x="390524" y="1143000"/>
            <a:ext cx="4787167" cy="5257800"/>
          </a:xfrm>
        </p:spPr>
        <p:txBody>
          <a:bodyPr/>
          <a:lstStyle/>
          <a:p>
            <a:pPr marL="0" indent="0" eaLnBrk="1" hangingPunct="1">
              <a:defRPr/>
            </a:pPr>
            <a:r>
              <a:rPr lang="en-US" dirty="0" smtClean="0">
                <a:latin typeface="Arial Narrow" charset="0"/>
                <a:cs typeface="+mn-cs"/>
              </a:rPr>
              <a:t>Food handlers </a:t>
            </a:r>
            <a:r>
              <a:rPr lang="en-US" dirty="0">
                <a:latin typeface="Arial Narrow" charset="0"/>
                <a:cs typeface="+mn-cs"/>
              </a:rPr>
              <a:t>can contaminate food when they:</a:t>
            </a:r>
          </a:p>
          <a:p>
            <a:pPr marL="342900" lvl="1" indent="-342900" eaLnBrk="1" hangingPunct="1">
              <a:lnSpc>
                <a:spcPct val="100000"/>
              </a:lnSpc>
              <a:spcBef>
                <a:spcPts val="900"/>
              </a:spcBef>
              <a:defRPr/>
            </a:pPr>
            <a:r>
              <a:rPr lang="en-US" dirty="0">
                <a:solidFill>
                  <a:srgbClr val="000000"/>
                </a:solidFill>
                <a:latin typeface="Arial Narrow"/>
                <a:cs typeface="Arial Narrow"/>
              </a:rPr>
              <a:t>Have a foodborne illness</a:t>
            </a:r>
            <a:r>
              <a:rPr lang="en-US" dirty="0">
                <a:latin typeface="Arial Narrow"/>
                <a:cs typeface="Arial Narrow"/>
              </a:rPr>
              <a:t> </a:t>
            </a:r>
          </a:p>
          <a:p>
            <a:pPr marL="342900" lvl="1" indent="-342900" eaLnBrk="1" hangingPunct="1">
              <a:lnSpc>
                <a:spcPct val="100000"/>
              </a:lnSpc>
              <a:spcBef>
                <a:spcPts val="900"/>
              </a:spcBef>
              <a:defRPr/>
            </a:pPr>
            <a:r>
              <a:rPr lang="en-US" dirty="0">
                <a:solidFill>
                  <a:srgbClr val="000000"/>
                </a:solidFill>
                <a:latin typeface="Arial Narrow"/>
                <a:cs typeface="Arial Narrow"/>
              </a:rPr>
              <a:t>Have wounds that contain a pathogen</a:t>
            </a:r>
          </a:p>
          <a:p>
            <a:pPr marL="342900" lvl="1" indent="-342900" eaLnBrk="1" hangingPunct="1">
              <a:lnSpc>
                <a:spcPct val="100000"/>
              </a:lnSpc>
              <a:spcBef>
                <a:spcPts val="900"/>
              </a:spcBef>
              <a:defRPr/>
            </a:pPr>
            <a:r>
              <a:rPr lang="en-US" dirty="0">
                <a:solidFill>
                  <a:srgbClr val="000000"/>
                </a:solidFill>
                <a:latin typeface="Arial Narrow"/>
                <a:cs typeface="Arial Narrow"/>
              </a:rPr>
              <a:t>Sneeze or cough</a:t>
            </a:r>
          </a:p>
          <a:p>
            <a:pPr marL="342900" lvl="1" indent="-342900" eaLnBrk="1" hangingPunct="1">
              <a:lnSpc>
                <a:spcPct val="100000"/>
              </a:lnSpc>
              <a:spcBef>
                <a:spcPts val="900"/>
              </a:spcBef>
              <a:defRPr/>
            </a:pPr>
            <a:r>
              <a:rPr lang="en-US" dirty="0">
                <a:solidFill>
                  <a:srgbClr val="000000"/>
                </a:solidFill>
                <a:latin typeface="Arial Narrow"/>
                <a:cs typeface="Arial Narrow"/>
              </a:rPr>
              <a:t>Have contact with a person who is </a:t>
            </a:r>
            <a:r>
              <a:rPr lang="en-US" dirty="0" smtClean="0">
                <a:solidFill>
                  <a:srgbClr val="000000"/>
                </a:solidFill>
                <a:latin typeface="Arial Narrow"/>
                <a:cs typeface="Arial Narrow"/>
              </a:rPr>
              <a:t>sick</a:t>
            </a:r>
            <a:endParaRPr lang="en-US" dirty="0">
              <a:solidFill>
                <a:srgbClr val="000000"/>
              </a:solidFill>
              <a:latin typeface="Arial Narrow"/>
              <a:cs typeface="Arial Narrow"/>
            </a:endParaRPr>
          </a:p>
          <a:p>
            <a:pPr marL="342900" lvl="1" indent="-342900" eaLnBrk="1" hangingPunct="1">
              <a:lnSpc>
                <a:spcPct val="100000"/>
              </a:lnSpc>
              <a:spcBef>
                <a:spcPts val="900"/>
              </a:spcBef>
              <a:defRPr/>
            </a:pPr>
            <a:r>
              <a:rPr lang="en-US" dirty="0">
                <a:solidFill>
                  <a:srgbClr val="000000"/>
                </a:solidFill>
                <a:latin typeface="Arial Narrow"/>
                <a:cs typeface="Arial Narrow"/>
              </a:rPr>
              <a:t>Touch anything that may contaminate their hands and </a:t>
            </a:r>
            <a:r>
              <a:rPr lang="en-US" dirty="0" smtClean="0">
                <a:solidFill>
                  <a:srgbClr val="000000"/>
                </a:solidFill>
                <a:latin typeface="Arial Narrow"/>
                <a:cs typeface="Arial Narrow"/>
              </a:rPr>
              <a:t>don</a:t>
            </a:r>
            <a:r>
              <a:rPr lang="en-US" dirty="0">
                <a:solidFill>
                  <a:srgbClr val="000000"/>
                </a:solidFill>
                <a:latin typeface="Arial Narrow"/>
                <a:cs typeface="Arial Narrow"/>
              </a:rPr>
              <a:t>’</a:t>
            </a:r>
            <a:r>
              <a:rPr lang="en-US" dirty="0" smtClean="0">
                <a:solidFill>
                  <a:srgbClr val="000000"/>
                </a:solidFill>
                <a:latin typeface="Arial Narrow"/>
                <a:cs typeface="Arial Narrow"/>
              </a:rPr>
              <a:t>t </a:t>
            </a:r>
            <a:r>
              <a:rPr lang="en-US" dirty="0">
                <a:solidFill>
                  <a:srgbClr val="000000"/>
                </a:solidFill>
                <a:latin typeface="Arial Narrow"/>
                <a:cs typeface="Arial Narrow"/>
              </a:rPr>
              <a:t>wash them</a:t>
            </a:r>
          </a:p>
          <a:p>
            <a:pPr marL="342900" lvl="1" indent="-342900" eaLnBrk="1" hangingPunct="1">
              <a:lnSpc>
                <a:spcPct val="100000"/>
              </a:lnSpc>
              <a:spcBef>
                <a:spcPts val="900"/>
              </a:spcBef>
              <a:defRPr/>
            </a:pPr>
            <a:r>
              <a:rPr lang="en-US" dirty="0">
                <a:solidFill>
                  <a:srgbClr val="000000"/>
                </a:solidFill>
                <a:latin typeface="Arial Narrow"/>
                <a:cs typeface="Arial Narrow"/>
              </a:rPr>
              <a:t>Have symptoms such as diarrhea, vomiting, or jaundice—a yellowing of the eyes or skin</a:t>
            </a:r>
          </a:p>
        </p:txBody>
      </p:sp>
      <p:sp>
        <p:nvSpPr>
          <p:cNvPr id="8909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3-5</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5108" y="1243013"/>
            <a:ext cx="2099614" cy="1825752"/>
          </a:xfrm>
          <a:prstGeom prst="rect">
            <a:avLst/>
          </a:prstGeom>
        </p:spPr>
      </p:pic>
    </p:spTree>
    <p:extLst>
      <p:ext uri="{BB962C8B-B14F-4D97-AF65-F5344CB8AC3E}">
        <p14:creationId xmlns:p14="http://schemas.microsoft.com/office/powerpoint/2010/main" xmlns="" val="67351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Managing a Personal Hygiene Program</a:t>
            </a:r>
          </a:p>
        </p:txBody>
      </p:sp>
      <p:sp>
        <p:nvSpPr>
          <p:cNvPr id="91139" name="Rectangle 3"/>
          <p:cNvSpPr>
            <a:spLocks noGrp="1" noChangeArrowheads="1"/>
          </p:cNvSpPr>
          <p:nvPr>
            <p:ph type="body" idx="1"/>
          </p:nvPr>
        </p:nvSpPr>
        <p:spPr>
          <a:xfrm>
            <a:off x="390525" y="1143000"/>
            <a:ext cx="5262562" cy="5257800"/>
          </a:xfrm>
        </p:spPr>
        <p:txBody>
          <a:bodyPr/>
          <a:lstStyle/>
          <a:p>
            <a:pPr marL="0" indent="0" eaLnBrk="1" hangingPunct="1">
              <a:defRPr/>
            </a:pPr>
            <a:r>
              <a:rPr lang="en-US" dirty="0">
                <a:latin typeface="Arial Narrow" charset="0"/>
                <a:cs typeface="+mn-cs"/>
              </a:rPr>
              <a:t>Managers must focus on the following:</a:t>
            </a:r>
          </a:p>
          <a:p>
            <a:pPr marL="347472" lvl="1" indent="-347472" eaLnBrk="1" hangingPunct="1">
              <a:lnSpc>
                <a:spcPct val="100000"/>
              </a:lnSpc>
              <a:spcBef>
                <a:spcPts val="900"/>
              </a:spcBef>
              <a:defRPr/>
            </a:pPr>
            <a:r>
              <a:rPr lang="en-US" dirty="0">
                <a:solidFill>
                  <a:srgbClr val="000000"/>
                </a:solidFill>
                <a:latin typeface="Arial Narrow" charset="0"/>
              </a:rPr>
              <a:t>Creating personal hygiene policies</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Training food handlers on personal hygiene policies and retraining them regularly</a:t>
            </a:r>
          </a:p>
          <a:p>
            <a:pPr marL="347472" lvl="1" indent="-347472" eaLnBrk="1" hangingPunct="1">
              <a:lnSpc>
                <a:spcPct val="100000"/>
              </a:lnSpc>
              <a:spcBef>
                <a:spcPts val="900"/>
              </a:spcBef>
              <a:defRPr/>
            </a:pPr>
            <a:r>
              <a:rPr lang="en-US" dirty="0">
                <a:solidFill>
                  <a:srgbClr val="000000"/>
                </a:solidFill>
                <a:latin typeface="Arial Narrow" charset="0"/>
              </a:rPr>
              <a:t>Modeling correct behavior at all times</a:t>
            </a:r>
          </a:p>
          <a:p>
            <a:pPr marL="347472" lvl="1" indent="-347472" eaLnBrk="1" hangingPunct="1">
              <a:lnSpc>
                <a:spcPct val="100000"/>
              </a:lnSpc>
              <a:spcBef>
                <a:spcPts val="900"/>
              </a:spcBef>
              <a:defRPr/>
            </a:pPr>
            <a:r>
              <a:rPr lang="en-US" dirty="0">
                <a:solidFill>
                  <a:srgbClr val="000000"/>
                </a:solidFill>
                <a:latin typeface="Arial Narrow" charset="0"/>
              </a:rPr>
              <a:t>Supervising food safety practices</a:t>
            </a:r>
          </a:p>
          <a:p>
            <a:pPr marL="347472" lvl="1" indent="-347472" eaLnBrk="1" hangingPunct="1">
              <a:lnSpc>
                <a:spcPct val="100000"/>
              </a:lnSpc>
              <a:spcBef>
                <a:spcPts val="900"/>
              </a:spcBef>
              <a:defRPr/>
            </a:pPr>
            <a:r>
              <a:rPr lang="en-US" dirty="0">
                <a:solidFill>
                  <a:srgbClr val="000000"/>
                </a:solidFill>
                <a:latin typeface="Arial Narrow" charset="0"/>
              </a:rPr>
              <a:t>Revising personal hygiene policies when laws or science change</a:t>
            </a:r>
          </a:p>
        </p:txBody>
      </p:sp>
      <p:sp>
        <p:nvSpPr>
          <p:cNvPr id="9114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3-6</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6626" y="1243013"/>
            <a:ext cx="2099626" cy="1831848"/>
          </a:xfrm>
          <a:prstGeom prst="rect">
            <a:avLst/>
          </a:prstGeom>
        </p:spPr>
      </p:pic>
    </p:spTree>
    <p:extLst>
      <p:ext uri="{BB962C8B-B14F-4D97-AF65-F5344CB8AC3E}">
        <p14:creationId xmlns:p14="http://schemas.microsoft.com/office/powerpoint/2010/main" xmlns="" val="4073883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93192" y="1143000"/>
            <a:ext cx="8231696" cy="5743575"/>
          </a:xfrm>
        </p:spPr>
        <p:txBody>
          <a:bodyPr/>
          <a:lstStyle/>
          <a:p>
            <a:pPr eaLnBrk="1" hangingPunct="1">
              <a:buFont typeface="Wingdings" pitchFamily="2" charset="2"/>
              <a:buNone/>
              <a:defRPr/>
            </a:pPr>
            <a:r>
              <a:rPr lang="en-US" dirty="0" smtClean="0">
                <a:ea typeface="+mn-ea"/>
                <a:cs typeface="+mn-cs"/>
              </a:rPr>
              <a:t>Infected wounds or cuts:</a:t>
            </a:r>
          </a:p>
          <a:p>
            <a:pPr marL="347472" lvl="1" indent="-347472" eaLnBrk="1" hangingPunct="1">
              <a:lnSpc>
                <a:spcPct val="100000"/>
              </a:lnSpc>
              <a:spcBef>
                <a:spcPts val="900"/>
              </a:spcBef>
              <a:buFont typeface="Wingdings" pitchFamily="2" charset="2"/>
              <a:buChar char="l"/>
              <a:defRPr/>
            </a:pPr>
            <a:r>
              <a:rPr lang="en-US" dirty="0" smtClean="0"/>
              <a:t>Contain pus</a:t>
            </a:r>
          </a:p>
          <a:p>
            <a:pPr marL="347472" lvl="1" indent="-347472" eaLnBrk="1" hangingPunct="1">
              <a:lnSpc>
                <a:spcPct val="100000"/>
              </a:lnSpc>
              <a:spcBef>
                <a:spcPts val="900"/>
              </a:spcBef>
              <a:buFont typeface="Wingdings" pitchFamily="2" charset="2"/>
              <a:buChar char="l"/>
              <a:defRPr/>
            </a:pPr>
            <a:r>
              <a:rPr lang="en-US" dirty="0" smtClean="0"/>
              <a:t>Must be covered to prevent pathogens </a:t>
            </a:r>
            <a:br>
              <a:rPr lang="en-US" dirty="0" smtClean="0"/>
            </a:br>
            <a:r>
              <a:rPr lang="en-US" dirty="0" smtClean="0"/>
              <a:t>from contaminating food and food-contact surfaces</a:t>
            </a:r>
          </a:p>
          <a:p>
            <a:pPr marL="0" indent="0" eaLnBrk="1" hangingPunct="1">
              <a:buFont typeface="Wingdings" pitchFamily="2" charset="2"/>
              <a:buNone/>
              <a:defRPr/>
            </a:pPr>
            <a:r>
              <a:rPr lang="en-US" dirty="0" smtClean="0">
                <a:ea typeface="+mn-ea"/>
                <a:cs typeface="+mn-cs"/>
              </a:rPr>
              <a:t>How a wound is covered depends on </a:t>
            </a:r>
            <a:br>
              <a:rPr lang="en-US" dirty="0" smtClean="0">
                <a:ea typeface="+mn-ea"/>
                <a:cs typeface="+mn-cs"/>
              </a:rPr>
            </a:br>
            <a:r>
              <a:rPr lang="en-US" dirty="0" smtClean="0">
                <a:ea typeface="+mn-ea"/>
                <a:cs typeface="+mn-cs"/>
              </a:rPr>
              <a:t>where it is located:</a:t>
            </a:r>
          </a:p>
          <a:p>
            <a:pPr marL="347472" lvl="1" indent="-347472" eaLnBrk="1" hangingPunct="1">
              <a:lnSpc>
                <a:spcPct val="100000"/>
              </a:lnSpc>
              <a:spcBef>
                <a:spcPts val="900"/>
              </a:spcBef>
              <a:buFont typeface="Wingdings" pitchFamily="2" charset="2"/>
              <a:buChar char="l"/>
              <a:defRPr/>
            </a:pPr>
            <a:r>
              <a:rPr lang="en-US" dirty="0" smtClean="0"/>
              <a:t>Cover wounds on the hand or wrist with an </a:t>
            </a:r>
            <a:br>
              <a:rPr lang="en-US" dirty="0" smtClean="0"/>
            </a:br>
            <a:r>
              <a:rPr lang="en-US" dirty="0" smtClean="0"/>
              <a:t>impermeable cover, (i.e. bandage or finger cot) and </a:t>
            </a:r>
            <a:br>
              <a:rPr lang="en-US" dirty="0" smtClean="0"/>
            </a:br>
            <a:r>
              <a:rPr lang="en-US" dirty="0" smtClean="0"/>
              <a:t>then a single-use glove</a:t>
            </a:r>
          </a:p>
          <a:p>
            <a:pPr marL="347472" lvl="1" indent="-347472" eaLnBrk="1" hangingPunct="1">
              <a:lnSpc>
                <a:spcPct val="100000"/>
              </a:lnSpc>
              <a:spcBef>
                <a:spcPts val="900"/>
              </a:spcBef>
              <a:buFont typeface="Wingdings" pitchFamily="2" charset="2"/>
              <a:buChar char="l"/>
              <a:defRPr/>
            </a:pPr>
            <a:r>
              <a:rPr lang="en-US" dirty="0" smtClean="0"/>
              <a:t>Cover wounds on the arm with an impermeable cover, </a:t>
            </a:r>
            <a:br>
              <a:rPr lang="en-US" dirty="0" smtClean="0"/>
            </a:br>
            <a:r>
              <a:rPr lang="en-US" dirty="0" smtClean="0"/>
              <a:t>such as a bandage</a:t>
            </a:r>
          </a:p>
          <a:p>
            <a:pPr marL="347472" lvl="1" indent="-347472" eaLnBrk="1" hangingPunct="1">
              <a:lnSpc>
                <a:spcPct val="100000"/>
              </a:lnSpc>
              <a:spcBef>
                <a:spcPts val="900"/>
              </a:spcBef>
              <a:buFont typeface="Wingdings" pitchFamily="2" charset="2"/>
              <a:buChar char="l"/>
              <a:defRPr/>
            </a:pPr>
            <a:r>
              <a:rPr lang="en-US" dirty="0" smtClean="0"/>
              <a:t>Cover wounds on other parts of the body with a dry, </a:t>
            </a:r>
            <a:br>
              <a:rPr lang="en-US" dirty="0" smtClean="0"/>
            </a:br>
            <a:r>
              <a:rPr lang="en-US" dirty="0" smtClean="0"/>
              <a:t>tight-fitting bandage</a:t>
            </a:r>
            <a:endParaRPr lang="en-US" dirty="0"/>
          </a:p>
          <a:p>
            <a:pPr marL="114300" lvl="1" indent="0" eaLnBrk="1" hangingPunct="1">
              <a:buFont typeface="Wingdings" pitchFamily="2" charset="2"/>
              <a:buNone/>
              <a:defRPr/>
            </a:pPr>
            <a:endParaRPr lang="en-US" dirty="0" smtClean="0"/>
          </a:p>
        </p:txBody>
      </p:sp>
      <p:sp>
        <p:nvSpPr>
          <p:cNvPr id="97283"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Infected Wounds or Cuts</a:t>
            </a:r>
          </a:p>
        </p:txBody>
      </p:sp>
      <p:sp>
        <p:nvSpPr>
          <p:cNvPr id="97284"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3-7</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60476" y="1243013"/>
            <a:ext cx="2025704" cy="2103120"/>
          </a:xfrm>
          <a:prstGeom prst="rect">
            <a:avLst/>
          </a:prstGeom>
        </p:spPr>
      </p:pic>
    </p:spTree>
    <p:extLst>
      <p:ext uri="{BB962C8B-B14F-4D97-AF65-F5344CB8AC3E}">
        <p14:creationId xmlns:p14="http://schemas.microsoft.com/office/powerpoint/2010/main" xmlns="" val="2723618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8307" name="Rectangle 3"/>
          <p:cNvSpPr>
            <a:spLocks noGrp="1" noChangeArrowheads="1"/>
          </p:cNvSpPr>
          <p:nvPr>
            <p:ph type="body" idx="1"/>
          </p:nvPr>
        </p:nvSpPr>
        <p:spPr>
          <a:xfrm>
            <a:off x="393192" y="1143000"/>
            <a:ext cx="5051425" cy="4983163"/>
          </a:xfrm>
        </p:spPr>
        <p:txBody>
          <a:bodyPr/>
          <a:lstStyle/>
          <a:p>
            <a:pPr marL="0" indent="0" eaLnBrk="1" hangingPunct="1">
              <a:defRPr/>
            </a:pPr>
            <a:r>
              <a:rPr lang="en-US" dirty="0">
                <a:latin typeface="Arial Narrow" charset="0"/>
                <a:cs typeface="+mn-cs"/>
              </a:rPr>
              <a:t>Single-use gloves:</a:t>
            </a:r>
          </a:p>
          <a:p>
            <a:pPr marL="347472" lvl="1" indent="-347472" eaLnBrk="1" hangingPunct="1">
              <a:lnSpc>
                <a:spcPct val="100000"/>
              </a:lnSpc>
              <a:spcBef>
                <a:spcPts val="900"/>
              </a:spcBef>
              <a:defRPr/>
            </a:pPr>
            <a:r>
              <a:rPr lang="en-US" dirty="0" smtClean="0">
                <a:solidFill>
                  <a:srgbClr val="000000"/>
                </a:solidFill>
                <a:latin typeface="Arial Narrow" charset="0"/>
              </a:rPr>
              <a:t>Should be </a:t>
            </a:r>
            <a:r>
              <a:rPr lang="en-US" dirty="0">
                <a:solidFill>
                  <a:srgbClr val="000000"/>
                </a:solidFill>
                <a:latin typeface="Arial Narrow" charset="0"/>
              </a:rPr>
              <a:t>used when handling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ready</a:t>
            </a:r>
            <a:r>
              <a:rPr lang="en-US" dirty="0">
                <a:solidFill>
                  <a:srgbClr val="000000"/>
                </a:solidFill>
                <a:latin typeface="Arial Narrow" charset="0"/>
              </a:rPr>
              <a:t>-to-eat food</a:t>
            </a:r>
          </a:p>
          <a:p>
            <a:pPr marL="694944" lvl="2" indent="-347472" eaLnBrk="1" hangingPunct="1">
              <a:lnSpc>
                <a:spcPct val="100000"/>
              </a:lnSpc>
              <a:spcBef>
                <a:spcPts val="900"/>
              </a:spcBef>
              <a:defRPr/>
            </a:pPr>
            <a:r>
              <a:rPr lang="en-US" dirty="0">
                <a:solidFill>
                  <a:srgbClr val="000000"/>
                </a:solidFill>
                <a:latin typeface="Arial Narrow" charset="0"/>
              </a:rPr>
              <a:t>Except when washing produce</a:t>
            </a:r>
          </a:p>
          <a:p>
            <a:pPr marL="694944" lvl="2" indent="-347472" eaLnBrk="1" hangingPunct="1">
              <a:lnSpc>
                <a:spcPct val="100000"/>
              </a:lnSpc>
              <a:spcBef>
                <a:spcPts val="900"/>
              </a:spcBef>
              <a:defRPr/>
            </a:pPr>
            <a:r>
              <a:rPr lang="en-US" dirty="0">
                <a:solidFill>
                  <a:srgbClr val="000000"/>
                </a:solidFill>
                <a:latin typeface="Arial Narrow" charset="0"/>
              </a:rPr>
              <a:t>Except when handling ready-to-eat ingredients for a dish that will be cooked</a:t>
            </a:r>
          </a:p>
          <a:p>
            <a:pPr marL="347472" lvl="1" indent="-347472" eaLnBrk="1" hangingPunct="1">
              <a:lnSpc>
                <a:spcPct val="100000"/>
              </a:lnSpc>
              <a:spcBef>
                <a:spcPts val="900"/>
              </a:spcBef>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used in </a:t>
            </a:r>
            <a:r>
              <a:rPr lang="en-US" dirty="0" smtClean="0">
                <a:solidFill>
                  <a:srgbClr val="000000"/>
                </a:solidFill>
                <a:latin typeface="Arial Narrow" charset="0"/>
              </a:rPr>
              <a:t>place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handwashing</a:t>
            </a:r>
          </a:p>
          <a:p>
            <a:pPr lvl="1" eaLnBrk="1" hangingPunct="1">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washed and reused</a:t>
            </a:r>
          </a:p>
          <a:p>
            <a:pPr marL="347472" lvl="1" indent="-347472" eaLnBrk="1" hangingPunct="1">
              <a:lnSpc>
                <a:spcPct val="100000"/>
              </a:lnSpc>
              <a:spcBef>
                <a:spcPts val="900"/>
              </a:spcBef>
              <a:defRPr/>
            </a:pPr>
            <a:r>
              <a:rPr lang="en-US" dirty="0">
                <a:solidFill>
                  <a:srgbClr val="000000"/>
                </a:solidFill>
                <a:latin typeface="Arial Narrow" charset="0"/>
              </a:rPr>
              <a:t>Must fit </a:t>
            </a:r>
            <a:r>
              <a:rPr lang="en-US" dirty="0" smtClean="0">
                <a:solidFill>
                  <a:srgbClr val="000000"/>
                </a:solidFill>
                <a:latin typeface="Arial Narrow" charset="0"/>
              </a:rPr>
              <a:t>correctly</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98309"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3-8</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36395" y="1243013"/>
            <a:ext cx="2099626" cy="1831848"/>
          </a:xfrm>
          <a:prstGeom prst="rect">
            <a:avLst/>
          </a:prstGeom>
        </p:spPr>
      </p:pic>
    </p:spTree>
    <p:extLst>
      <p:ext uri="{BB962C8B-B14F-4D97-AF65-F5344CB8AC3E}">
        <p14:creationId xmlns:p14="http://schemas.microsoft.com/office/powerpoint/2010/main" xmlns="" val="2616136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9331" name="Rectangle 3"/>
          <p:cNvSpPr>
            <a:spLocks noGrp="1" noChangeArrowheads="1"/>
          </p:cNvSpPr>
          <p:nvPr>
            <p:ph type="body" idx="1"/>
          </p:nvPr>
        </p:nvSpPr>
        <p:spPr>
          <a:xfrm>
            <a:off x="393192" y="1143000"/>
            <a:ext cx="6068646" cy="4572000"/>
          </a:xfrm>
        </p:spPr>
        <p:txBody>
          <a:bodyPr/>
          <a:lstStyle/>
          <a:p>
            <a:pPr marL="0" indent="0" eaLnBrk="1" hangingPunct="1">
              <a:defRPr/>
            </a:pPr>
            <a:r>
              <a:rPr lang="en-US" dirty="0">
                <a:latin typeface="Arial Narrow" charset="0"/>
              </a:rPr>
              <a:t>How to use gloves:</a:t>
            </a:r>
          </a:p>
          <a:p>
            <a:pPr lvl="1" eaLnBrk="1" hangingPunct="1">
              <a:defRPr/>
            </a:pPr>
            <a:r>
              <a:rPr lang="en-US" dirty="0">
                <a:solidFill>
                  <a:srgbClr val="000000"/>
                </a:solidFill>
                <a:latin typeface="Arial Narrow" charset="0"/>
              </a:rPr>
              <a:t>Wash and dry hands before putting gloves on when starting a new task</a:t>
            </a:r>
          </a:p>
          <a:p>
            <a:pPr lvl="1" eaLnBrk="1" hangingPunct="1">
              <a:defRPr/>
            </a:pPr>
            <a:r>
              <a:rPr lang="en-US" dirty="0">
                <a:solidFill>
                  <a:srgbClr val="000000"/>
                </a:solidFill>
                <a:latin typeface="Arial Narrow" charset="0"/>
              </a:rPr>
              <a:t>Select the correct glove size</a:t>
            </a:r>
          </a:p>
          <a:p>
            <a:pPr lvl="1" eaLnBrk="1" hangingPunct="1">
              <a:defRPr/>
            </a:pPr>
            <a:r>
              <a:rPr lang="en-US" dirty="0">
                <a:solidFill>
                  <a:srgbClr val="000000"/>
                </a:solidFill>
                <a:latin typeface="Arial Narrow" charset="0"/>
              </a:rPr>
              <a:t>Hold gloves by the edge when putting them on</a:t>
            </a:r>
          </a:p>
          <a:p>
            <a:pPr lvl="1" eaLnBrk="1" hangingPunct="1">
              <a:defRPr/>
            </a:pPr>
            <a:r>
              <a:rPr lang="en-US" dirty="0">
                <a:solidFill>
                  <a:srgbClr val="000000"/>
                </a:solidFill>
                <a:latin typeface="Arial Narrow" charset="0"/>
              </a:rPr>
              <a:t>Once gloves are on, check for rips or tears</a:t>
            </a:r>
          </a:p>
          <a:p>
            <a:pPr lvl="1" eaLnBrk="1" hangingPunct="1">
              <a:defRPr/>
            </a:pPr>
            <a:r>
              <a:rPr lang="en-US" dirty="0">
                <a:solidFill>
                  <a:srgbClr val="FF0000"/>
                </a:solidFill>
              </a:rPr>
              <a:t>NEVER</a:t>
            </a:r>
            <a:r>
              <a:rPr lang="en-US" dirty="0">
                <a:solidFill>
                  <a:srgbClr val="000000"/>
                </a:solidFill>
                <a:latin typeface="Arial Narrow" charset="0"/>
              </a:rPr>
              <a:t> blow into gloves</a:t>
            </a:r>
          </a:p>
          <a:p>
            <a:pPr lvl="1" eaLnBrk="1" hangingPunct="1">
              <a:defRPr/>
            </a:pPr>
            <a:r>
              <a:rPr lang="en-US" dirty="0">
                <a:solidFill>
                  <a:srgbClr val="FF0000"/>
                </a:solidFill>
              </a:rPr>
              <a:t>NEVER</a:t>
            </a:r>
            <a:r>
              <a:rPr lang="en-US" dirty="0">
                <a:solidFill>
                  <a:srgbClr val="000000"/>
                </a:solidFill>
                <a:latin typeface="Arial Narrow" charset="0"/>
              </a:rPr>
              <a:t> roll gloves to make them easier to put on</a:t>
            </a:r>
          </a:p>
        </p:txBody>
      </p:sp>
      <p:sp>
        <p:nvSpPr>
          <p:cNvPr id="99333"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3-9</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36395" y="1243013"/>
            <a:ext cx="2099626" cy="1831848"/>
          </a:xfrm>
          <a:prstGeom prst="rect">
            <a:avLst/>
          </a:prstGeom>
        </p:spPr>
      </p:pic>
    </p:spTree>
    <p:extLst>
      <p:ext uri="{BB962C8B-B14F-4D97-AF65-F5344CB8AC3E}">
        <p14:creationId xmlns:p14="http://schemas.microsoft.com/office/powerpoint/2010/main" xmlns="" val="2516514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Bare-Hand Contact with Ready-to-Eat Food</a:t>
            </a:r>
          </a:p>
        </p:txBody>
      </p:sp>
      <p:sp>
        <p:nvSpPr>
          <p:cNvPr id="15363" name="Rectangle 3"/>
          <p:cNvSpPr>
            <a:spLocks noGrp="1" noChangeArrowheads="1"/>
          </p:cNvSpPr>
          <p:nvPr>
            <p:ph type="body" idx="1"/>
          </p:nvPr>
        </p:nvSpPr>
        <p:spPr>
          <a:xfrm>
            <a:off x="393192" y="1143000"/>
            <a:ext cx="4916487" cy="3820319"/>
          </a:xfrm>
        </p:spPr>
        <p:txBody>
          <a:bodyPr/>
          <a:lstStyle/>
          <a:p>
            <a:pPr marL="0" indent="0" eaLnBrk="1" hangingPunct="1">
              <a:buFont typeface="Wingdings" pitchFamily="2" charset="2"/>
              <a:buNone/>
              <a:defRPr/>
            </a:pPr>
            <a:r>
              <a:rPr lang="en-US" dirty="0"/>
              <a:t>Bare-hand contact with ready-to-eat food must be avoided:</a:t>
            </a:r>
          </a:p>
          <a:p>
            <a:pPr lvl="1" eaLnBrk="1" hangingPunct="1">
              <a:buFont typeface="Wingdings" pitchFamily="2" charset="2"/>
              <a:buChar char="l"/>
              <a:defRPr/>
            </a:pPr>
            <a:r>
              <a:rPr lang="en-US" dirty="0"/>
              <a:t>The food is an ingredient in a dish that does not contain raw meat, seafood, or poultry</a:t>
            </a:r>
          </a:p>
          <a:p>
            <a:pPr lvl="2" eaLnBrk="1" hangingPunct="1">
              <a:buFont typeface="Courier New" pitchFamily="49" charset="0"/>
              <a:buChar char="o"/>
              <a:defRPr/>
            </a:pPr>
            <a:r>
              <a:rPr lang="en-US" dirty="0">
                <a:solidFill>
                  <a:srgbClr val="000000"/>
                </a:solidFill>
              </a:rPr>
              <a:t>The dish will be cooked to at least </a:t>
            </a:r>
            <a:r>
              <a:rPr lang="en-US" dirty="0" smtClean="0">
                <a:solidFill>
                  <a:srgbClr val="000000"/>
                </a:solidFill>
              </a:rPr>
              <a:t>145</a:t>
            </a:r>
            <a:r>
              <a:rPr lang="en-US" dirty="0" smtClean="0"/>
              <a:t>ºF</a:t>
            </a:r>
            <a:r>
              <a:rPr lang="en-US" dirty="0" smtClean="0">
                <a:solidFill>
                  <a:srgbClr val="000000"/>
                </a:solidFill>
                <a:latin typeface="Arial Narrow" charset="0"/>
              </a:rPr>
              <a:t> </a:t>
            </a:r>
            <a:r>
              <a:rPr lang="en-US" dirty="0" smtClean="0">
                <a:solidFill>
                  <a:srgbClr val="000000"/>
                </a:solidFill>
              </a:rPr>
              <a:t>(</a:t>
            </a:r>
            <a:r>
              <a:rPr lang="en-US" dirty="0">
                <a:solidFill>
                  <a:srgbClr val="000000"/>
                </a:solidFill>
              </a:rPr>
              <a:t>63</a:t>
            </a:r>
            <a:r>
              <a:rPr lang="en-US" dirty="0"/>
              <a:t>ºC)</a:t>
            </a:r>
            <a:r>
              <a:rPr lang="en-US" dirty="0">
                <a:solidFill>
                  <a:srgbClr val="000000"/>
                </a:solidFill>
                <a:latin typeface="Arial Narrow" charset="0"/>
              </a:rPr>
              <a:t> </a:t>
            </a:r>
            <a:endParaRPr lang="en-US" dirty="0">
              <a:solidFill>
                <a:srgbClr val="000000"/>
              </a:solidFill>
            </a:endParaRPr>
          </a:p>
          <a:p>
            <a:pPr lvl="1" eaLnBrk="1" hangingPunct="1">
              <a:buFont typeface="Wingdings" pitchFamily="2" charset="2"/>
              <a:buChar char="l"/>
              <a:defRPr/>
            </a:pPr>
            <a:r>
              <a:rPr lang="en-US" dirty="0">
                <a:solidFill>
                  <a:srgbClr val="000000"/>
                </a:solidFill>
              </a:rPr>
              <a:t>The food is an ingredient in a dish containing raw meat, seafood, or poultry</a:t>
            </a:r>
          </a:p>
          <a:p>
            <a:pPr lvl="2" eaLnBrk="1" hangingPunct="1">
              <a:defRPr/>
            </a:pPr>
            <a:r>
              <a:rPr lang="en-US" dirty="0">
                <a:solidFill>
                  <a:srgbClr val="000000"/>
                </a:solidFill>
              </a:rPr>
              <a:t>The dish will be cooked to the required minimum internal temperature of the raw items(s)</a:t>
            </a:r>
            <a:r>
              <a:rPr lang="en-US" dirty="0">
                <a:solidFill>
                  <a:srgbClr val="000000"/>
                </a:solidFill>
                <a:latin typeface="Arial Narrow" charset="0"/>
              </a:rPr>
              <a:t> </a:t>
            </a:r>
            <a:endParaRPr lang="en-US" dirty="0">
              <a:solidFill>
                <a:srgbClr val="000000"/>
              </a:solidFill>
            </a:endParaRPr>
          </a:p>
          <a:p>
            <a:pPr lvl="1" eaLnBrk="1" hangingPunct="1">
              <a:defRPr/>
            </a:pPr>
            <a:r>
              <a:rPr lang="en-US" dirty="0">
                <a:solidFill>
                  <a:srgbClr val="FF0000"/>
                </a:solidFill>
              </a:rPr>
              <a:t>NEVER</a:t>
            </a:r>
            <a:r>
              <a:rPr lang="en-US" dirty="0"/>
              <a:t> handle ready-to-eat food with bare hands when you primarily serve a high-risk population</a:t>
            </a:r>
          </a:p>
          <a:p>
            <a:pPr marL="495300" eaLnBrk="1" hangingPunct="1">
              <a:buFont typeface="Wingdings" pitchFamily="2" charset="2"/>
              <a:buNone/>
              <a:defRPr/>
            </a:pPr>
            <a:endParaRPr lang="en-US" dirty="0" smtClean="0">
              <a:solidFill>
                <a:srgbClr val="000000"/>
              </a:solidFill>
              <a:ea typeface="+mn-ea"/>
              <a:cs typeface="+mn-cs"/>
            </a:endParaRPr>
          </a:p>
          <a:p>
            <a:pPr marL="571500" lvl="1" indent="-457200" eaLnBrk="1" hangingPunct="1">
              <a:buFont typeface="Wingdings" pitchFamily="2" charset="2"/>
              <a:buNone/>
              <a:defRPr/>
            </a:pPr>
            <a:endParaRPr lang="en-US" dirty="0" smtClean="0"/>
          </a:p>
        </p:txBody>
      </p:sp>
      <p:sp>
        <p:nvSpPr>
          <p:cNvPr id="10138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3-10</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698745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4451" name="Rectangle 3"/>
          <p:cNvSpPr>
            <a:spLocks noChangeArrowheads="1"/>
          </p:cNvSpPr>
          <p:nvPr/>
        </p:nvSpPr>
        <p:spPr bwMode="auto">
          <a:xfrm>
            <a:off x="393192" y="1106425"/>
            <a:ext cx="5399088" cy="4001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lvl="1" eaLnBrk="0" fontAlgn="base" hangingPunct="0">
              <a:spcBef>
                <a:spcPct val="0"/>
              </a:spcBef>
              <a:spcAft>
                <a:spcPct val="0"/>
              </a:spcAft>
              <a:defRPr/>
            </a:pPr>
            <a:r>
              <a:rPr lang="en-US" sz="2400" b="1" dirty="0">
                <a:solidFill>
                  <a:srgbClr val="005CAB"/>
                </a:solidFill>
                <a:latin typeface="Arial Narrow"/>
              </a:rPr>
              <a:t>If:</a:t>
            </a:r>
          </a:p>
          <a:p>
            <a:pPr marL="0" lvl="1" eaLnBrk="0" fontAlgn="base" hangingPunct="0">
              <a:spcBef>
                <a:spcPts val="900"/>
              </a:spcBef>
              <a:spcAft>
                <a:spcPct val="0"/>
              </a:spcAft>
              <a:defRPr/>
            </a:pPr>
            <a:r>
              <a:rPr lang="en-US" sz="2200" dirty="0">
                <a:solidFill>
                  <a:srgbClr val="231F20"/>
                </a:solidFill>
                <a:latin typeface="Arial Narrow"/>
                <a:cs typeface="Arial Narrow"/>
              </a:rPr>
              <a:t>The food handler has a sore throat with a fever</a:t>
            </a:r>
          </a:p>
          <a:p>
            <a:pPr marL="0" lvl="1" eaLnBrk="0" fontAlgn="base" hangingPunct="0">
              <a:spcBef>
                <a:spcPct val="0"/>
              </a:spcBef>
              <a:spcAft>
                <a:spcPct val="0"/>
              </a:spcAft>
              <a:defRPr/>
            </a:pPr>
            <a:endParaRPr lang="en-US" sz="2200" dirty="0">
              <a:solidFill>
                <a:srgbClr val="231F20"/>
              </a:solidFill>
              <a:latin typeface="Arial Narrow"/>
              <a:cs typeface="Arial Narrow"/>
            </a:endParaRPr>
          </a:p>
          <a:p>
            <a:pPr marL="0" lvl="1" eaLnBrk="0" fontAlgn="base" hangingPunct="0">
              <a:spcBef>
                <a:spcPct val="0"/>
              </a:spcBef>
              <a:spcAft>
                <a:spcPct val="0"/>
              </a:spcAft>
              <a:defRPr/>
            </a:pPr>
            <a:r>
              <a:rPr lang="en-US" sz="2400" b="1" dirty="0">
                <a:solidFill>
                  <a:srgbClr val="005CAB"/>
                </a:solidFill>
                <a:latin typeface="Arial Narrow"/>
              </a:rPr>
              <a:t>Then</a:t>
            </a:r>
            <a:r>
              <a:rPr lang="en-US" sz="2400" b="1" dirty="0" smtClean="0">
                <a:solidFill>
                  <a:srgbClr val="005CAB"/>
                </a:solidFill>
                <a:latin typeface="Arial Narrow"/>
              </a:rPr>
              <a:t>:</a:t>
            </a:r>
            <a:endParaRPr lang="en-US" sz="2200" b="1" dirty="0" smtClean="0">
              <a:solidFill>
                <a:srgbClr val="231F20"/>
              </a:solidFill>
              <a:latin typeface="Arial Narrow"/>
              <a:cs typeface="Arial Narrow"/>
            </a:endParaRPr>
          </a:p>
          <a:p>
            <a:pPr marL="342900" lvl="1" indent="-342900" eaLnBrk="0" fontAlgn="base" hangingPunct="0">
              <a:spcBef>
                <a:spcPts val="900"/>
              </a:spcBef>
              <a:spcAft>
                <a:spcPct val="0"/>
              </a:spcAft>
              <a:buClr>
                <a:srgbClr val="005CAB"/>
              </a:buClr>
              <a:buFont typeface="Lucida Grande"/>
              <a:buChar char="●"/>
              <a:defRPr/>
            </a:pPr>
            <a:r>
              <a:rPr lang="en-US" sz="2200" b="1" dirty="0" smtClean="0">
                <a:solidFill>
                  <a:srgbClr val="005CAB"/>
                </a:solidFill>
                <a:latin typeface="Arial Narrow"/>
                <a:cs typeface="Arial Narrow"/>
              </a:rPr>
              <a:t>Restrict</a:t>
            </a:r>
            <a:r>
              <a:rPr lang="en-US" sz="2200" dirty="0" smtClean="0">
                <a:solidFill>
                  <a:srgbClr val="000000"/>
                </a:solidFill>
                <a:latin typeface="Arial Narrow"/>
                <a:cs typeface="Arial Narrow"/>
              </a:rPr>
              <a:t> </a:t>
            </a:r>
            <a:r>
              <a:rPr lang="en-US" sz="2200" dirty="0">
                <a:solidFill>
                  <a:srgbClr val="231F20"/>
                </a:solidFill>
                <a:latin typeface="Arial Narrow"/>
                <a:cs typeface="Arial Narrow"/>
              </a:rPr>
              <a:t>the food handler from working with or around </a:t>
            </a:r>
            <a:r>
              <a:rPr lang="en-US" sz="2200" dirty="0" smtClean="0">
                <a:solidFill>
                  <a:srgbClr val="231F20"/>
                </a:solidFill>
                <a:latin typeface="Arial Narrow"/>
                <a:cs typeface="Arial Narrow"/>
              </a:rPr>
              <a:t>food</a:t>
            </a:r>
          </a:p>
          <a:p>
            <a:pPr marL="342900" lvl="1" indent="-342900" eaLnBrk="0" fontAlgn="base" hangingPunct="0">
              <a:spcBef>
                <a:spcPts val="900"/>
              </a:spcBef>
              <a:spcAft>
                <a:spcPct val="0"/>
              </a:spcAft>
              <a:buClr>
                <a:srgbClr val="005CAB"/>
              </a:buClr>
              <a:buFont typeface="Lucida Grande"/>
              <a:buChar char="●"/>
              <a:defRPr/>
            </a:pPr>
            <a:r>
              <a:rPr lang="en-US" sz="2200" b="1" dirty="0" smtClean="0">
                <a:solidFill>
                  <a:srgbClr val="005CAB"/>
                </a:solidFill>
                <a:latin typeface="Arial Narrow"/>
                <a:cs typeface="Arial Narrow"/>
              </a:rPr>
              <a:t>Exclude</a:t>
            </a:r>
            <a:r>
              <a:rPr lang="en-US" sz="2200" dirty="0" smtClean="0">
                <a:solidFill>
                  <a:srgbClr val="231F20"/>
                </a:solidFill>
                <a:latin typeface="Arial Narrow"/>
                <a:cs typeface="Arial Narrow"/>
              </a:rPr>
              <a:t> </a:t>
            </a:r>
            <a:r>
              <a:rPr lang="en-US" sz="2200" dirty="0">
                <a:solidFill>
                  <a:srgbClr val="231F20"/>
                </a:solidFill>
                <a:latin typeface="Arial Narrow"/>
                <a:cs typeface="Arial Narrow"/>
              </a:rPr>
              <a:t>the food handler from the operation if you primarily serve a high-risk </a:t>
            </a:r>
            <a:r>
              <a:rPr lang="en-US" sz="2200" dirty="0" smtClean="0">
                <a:solidFill>
                  <a:srgbClr val="231F20"/>
                </a:solidFill>
                <a:latin typeface="Arial Narrow"/>
                <a:cs typeface="Arial Narrow"/>
              </a:rPr>
              <a:t>population</a:t>
            </a:r>
          </a:p>
          <a:p>
            <a:pPr marL="342900" lvl="1" indent="-342900" eaLnBrk="0" fontAlgn="base" hangingPunct="0">
              <a:spcBef>
                <a:spcPts val="900"/>
              </a:spcBef>
              <a:spcAft>
                <a:spcPct val="0"/>
              </a:spcAft>
              <a:buClr>
                <a:srgbClr val="005CAB"/>
              </a:buClr>
              <a:buFont typeface="Lucida Grande"/>
              <a:buChar char="●"/>
              <a:defRPr/>
            </a:pPr>
            <a:r>
              <a:rPr lang="en-US" sz="2200" dirty="0" smtClean="0">
                <a:solidFill>
                  <a:srgbClr val="231F20"/>
                </a:solidFill>
                <a:latin typeface="Arial Narrow"/>
                <a:cs typeface="Arial Narrow"/>
              </a:rPr>
              <a:t>A </a:t>
            </a:r>
            <a:r>
              <a:rPr lang="en-US" sz="2200" dirty="0">
                <a:solidFill>
                  <a:srgbClr val="231F20"/>
                </a:solidFill>
                <a:latin typeface="Arial Narrow"/>
                <a:cs typeface="Arial Narrow"/>
              </a:rPr>
              <a:t>written release from a medical practitioner is required before returning to work</a:t>
            </a:r>
          </a:p>
        </p:txBody>
      </p:sp>
      <p:sp>
        <p:nvSpPr>
          <p:cNvPr id="1044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3-11</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5125" y="1243013"/>
            <a:ext cx="2099579" cy="1807464"/>
          </a:xfrm>
          <a:prstGeom prst="rect">
            <a:avLst/>
          </a:prstGeom>
        </p:spPr>
      </p:pic>
    </p:spTree>
    <p:extLst>
      <p:ext uri="{BB962C8B-B14F-4D97-AF65-F5344CB8AC3E}">
        <p14:creationId xmlns:p14="http://schemas.microsoft.com/office/powerpoint/2010/main" xmlns="" val="3222532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2130</Words>
  <Application>Microsoft Office PowerPoint</Application>
  <PresentationFormat>On-screen Show (4:3)</PresentationFormat>
  <Paragraphs>288</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3_SS5e_08_16hr</vt:lpstr>
      <vt:lpstr>Slide 1</vt:lpstr>
      <vt:lpstr>Activity</vt:lpstr>
      <vt:lpstr>How Food Handlers Can Contaminate Food</vt:lpstr>
      <vt:lpstr>Managing a Personal Hygiene Program</vt:lpstr>
      <vt:lpstr>Infected Wounds or Cuts</vt:lpstr>
      <vt:lpstr>Single-Use Gloves</vt:lpstr>
      <vt:lpstr>Single-Use Gloves</vt:lpstr>
      <vt:lpstr>Bare-Hand Contact with Ready-to-Eat Food</vt:lpstr>
      <vt:lpstr>Handling Staff Illnesses</vt:lpstr>
      <vt:lpstr>Handling Staff Illnesses</vt:lpstr>
      <vt:lpstr>Handling Staff Illnesses</vt:lpstr>
      <vt:lpstr>Handling Staff Illnesses</vt:lpstr>
      <vt:lpstr>Handling Staff Illnesses</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marka.dietrich</cp:lastModifiedBy>
  <cp:revision>53</cp:revision>
  <cp:lastPrinted>2012-07-02T14:43:34Z</cp:lastPrinted>
  <dcterms:created xsi:type="dcterms:W3CDTF">2012-06-21T22:14:15Z</dcterms:created>
  <dcterms:modified xsi:type="dcterms:W3CDTF">2015-08-09T23:36:00Z</dcterms:modified>
</cp:coreProperties>
</file>