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43" r:id="rId2"/>
    <p:sldId id="344"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84" y="-72"/>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289C790-0D81-DF41-B308-6AAC629D2C6A}"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B92E84-E1B5-524D-A945-97420B4BE528}" type="slidenum">
              <a:rPr lang="en-US" sz="1200" b="0">
                <a:solidFill>
                  <a:prstClr val="black"/>
                </a:solidFill>
              </a:rPr>
              <a:pPr eaLnBrk="1" hangingPunct="1">
                <a:defRPr/>
              </a:pPr>
              <a:t>10</a:t>
            </a:fld>
            <a:endParaRPr lang="en-US" sz="1200" b="0" dirty="0">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2163" indent="-112163">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2163" indent="-112163">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2163" indent="-112163">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C7DAED3-ED6A-A04C-9B9E-F0F0395FEE26}" type="slidenum">
              <a:rPr lang="en-US" sz="1200" b="0">
                <a:solidFill>
                  <a:prstClr val="black"/>
                </a:solidFill>
              </a:rPr>
              <a:pPr eaLnBrk="1" hangingPunct="1">
                <a:defRPr/>
              </a:pPr>
              <a:t>11</a:t>
            </a:fld>
            <a:endParaRPr lang="en-US" sz="1200" b="0" dirty="0">
              <a:solidFill>
                <a:prstClr val="black"/>
              </a:solidFill>
            </a:endParaRPr>
          </a:p>
        </p:txBody>
      </p:sp>
      <p:sp>
        <p:nvSpPr>
          <p:cNvPr id="400387" name="Rectangle 2"/>
          <p:cNvSpPr>
            <a:spLocks noGrp="1" noRot="1" noChangeAspect="1" noChangeArrowheads="1" noTextEdit="1"/>
          </p:cNvSpPr>
          <p:nvPr>
            <p:ph type="sldImg"/>
          </p:nvPr>
        </p:nvSpPr>
        <p:spPr>
          <a:xfrm>
            <a:off x="1144588" y="685800"/>
            <a:ext cx="4572000" cy="3429000"/>
          </a:xfrm>
          <a:ln/>
        </p:spPr>
      </p:sp>
      <p:sp>
        <p:nvSpPr>
          <p:cNvPr id="40038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Thermometers </a:t>
            </a:r>
            <a:r>
              <a:rPr lang="en-US" dirty="0">
                <a:latin typeface="Times New Roman" charset="0"/>
                <a:cs typeface="+mn-cs"/>
              </a:rPr>
              <a:t>should be washed, rinsed, sanitized, and air-dried before and after each use to prevent cross-contamination. Be sure the sanitizing solution you use is for food-contact surfaces.</a:t>
            </a:r>
          </a:p>
          <a:p>
            <a:pPr eaLnBrk="1" hangingPunct="1">
              <a:buFontTx/>
              <a:buChar char="•"/>
              <a:defRPr/>
            </a:pPr>
            <a:r>
              <a:rPr lang="en-US" dirty="0" smtClean="0">
                <a:latin typeface="Times New Roman" charset="0"/>
                <a:cs typeface="+mn-cs"/>
              </a:rPr>
              <a:t> Thermometers </a:t>
            </a:r>
            <a:r>
              <a:rPr lang="en-US" dirty="0">
                <a:latin typeface="Times New Roman" charset="0"/>
                <a:cs typeface="+mn-cs"/>
              </a:rPr>
              <a:t>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smtClean="0">
                <a:latin typeface="Times New Roman" charset="0"/>
                <a:cs typeface="+mn-cs"/>
              </a:rPr>
              <a:t> Glass </a:t>
            </a:r>
            <a:r>
              <a:rPr lang="en-US" dirty="0">
                <a:latin typeface="Times New Roman" charset="0"/>
                <a:cs typeface="+mn-cs"/>
              </a:rPr>
              <a:t>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D5E3F2-35AC-9E4F-9ABE-32EBE6F285D6}" type="slidenum">
              <a:rPr lang="en-US" sz="1200" b="0">
                <a:solidFill>
                  <a:prstClr val="black"/>
                </a:solidFill>
              </a:rPr>
              <a:pPr eaLnBrk="1" hangingPunct="1">
                <a:defRPr/>
              </a:pPr>
              <a:t>12</a:t>
            </a:fld>
            <a:endParaRPr lang="en-US" sz="1200" b="0" dirty="0">
              <a:solidFill>
                <a:prstClr val="black"/>
              </a:solidFill>
            </a:endParaRPr>
          </a:p>
        </p:txBody>
      </p:sp>
      <p:sp>
        <p:nvSpPr>
          <p:cNvPr id="401411" name="Rectangle 2"/>
          <p:cNvSpPr>
            <a:spLocks noGrp="1" noRot="1" noChangeAspect="1" noChangeArrowheads="1" noTextEdit="1"/>
          </p:cNvSpPr>
          <p:nvPr>
            <p:ph type="sldImg"/>
          </p:nvPr>
        </p:nvSpPr>
        <p:spPr>
          <a:xfrm>
            <a:off x="1144588" y="685800"/>
            <a:ext cx="4572000" cy="3429000"/>
          </a:xfrm>
          <a:ln/>
        </p:spPr>
      </p:sp>
      <p:sp>
        <p:nvSpPr>
          <p:cNvPr id="40141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When </a:t>
            </a:r>
            <a:r>
              <a:rPr lang="en-US" dirty="0">
                <a:latin typeface="Times New Roman" charset="0"/>
                <a:cs typeface="+mn-cs"/>
              </a:rPr>
              <a:t>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Using separate equipment can help prevent cross-contamination. Colored cutting boards and utensil handles can help keep equipment separate. The color tells food handlers which equipment to use with each type of food</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Buying food that doesn’t require much prepping or handling, such as precut lettuce, can help prevent cross-contamination</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Thermocouples and thermistors are good for checking the temperatures of thin food because they do not need to be inserted very far into the food to get an accurate reading. Bimetallic stemmed thermometers are not practical for checking the temperature of thin food, such as hamburger patties. That’s because they have to be inserted into the food from the tip of the stem to the sensing area</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answers are A and B. Bimetallic stemmed thermometers are good for checking the temperature of large or thick food, like this roast. Thermocouples and thermistors are good for checking the temperature of thick and thin food. An infrared thermometer is not a good choice because it can only check the surface temperature of the product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An air probe is good for checking the temperature inside coolers and ovens.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Immersion probes are used to check the temperature of liquids such as soups, sauces, and frying oil</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2CC40D-6748-8049-BF2E-DB7702DE43EA}" type="slidenum">
              <a:rPr lang="en-US" sz="1200" b="0">
                <a:solidFill>
                  <a:prstClr val="black"/>
                </a:solidFill>
              </a:rPr>
              <a:pPr eaLnBrk="1" hangingPunct="1">
                <a:defRPr/>
              </a:pPr>
              <a:t>2</a:t>
            </a:fld>
            <a:endParaRPr lang="en-US" sz="1200" b="0" dirty="0">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dirty="0">
                <a:latin typeface="Times New Roman" charset="0"/>
                <a:cs typeface="+mn-cs"/>
              </a:rPr>
              <a:t>’</a:t>
            </a:r>
            <a:r>
              <a:rPr lang="en-US" dirty="0">
                <a:latin typeface="Times New Roman" charset="0"/>
                <a:cs typeface="+mn-cs"/>
              </a:rPr>
              <a:t>s plant. However, on the way to the supplier</a:t>
            </a:r>
            <a:r>
              <a:rPr lang="ja-JP" altLang="en-US" dirty="0">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Penetration probes are used to check the internal temperature of food, such as this steak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CCAE3-EA59-45ED-A28C-AFA5C550E166}" type="slidenum">
              <a:rPr lang="en-US"/>
              <a:pPr/>
              <a:t>21</a:t>
            </a:fld>
            <a:endParaRPr lang="en-US" dirty="0"/>
          </a:p>
        </p:txBody>
      </p:sp>
      <p:sp>
        <p:nvSpPr>
          <p:cNvPr id="2763778" name="Rectangle 2"/>
          <p:cNvSpPr>
            <a:spLocks noGrp="1" noRot="1" noChangeAspect="1" noChangeArrowheads="1" noTextEdit="1"/>
          </p:cNvSpPr>
          <p:nvPr>
            <p:ph type="sldImg"/>
          </p:nvPr>
        </p:nvSpPr>
        <p:spPr>
          <a:xfrm>
            <a:off x="1143000" y="685800"/>
            <a:ext cx="4572000" cy="3429000"/>
          </a:xfrm>
          <a:ln/>
        </p:spPr>
      </p:sp>
      <p:sp>
        <p:nvSpPr>
          <p:cNvPr id="2763779" name="Rectangle 3"/>
          <p:cNvSpPr>
            <a:spLocks noGrp="1" noChangeArrowheads="1"/>
          </p:cNvSpPr>
          <p:nvPr>
            <p:ph type="body" idx="1"/>
          </p:nvPr>
        </p:nvSpPr>
        <p:spPr>
          <a:xfrm>
            <a:off x="914711" y="4344025"/>
            <a:ext cx="5028579" cy="4114488"/>
          </a:xfrm>
        </p:spPr>
        <p:txBody>
          <a:bodyPr/>
          <a:lstStyle/>
          <a:p>
            <a:pPr marL="224325" indent="-224325"/>
            <a:r>
              <a:rPr lang="en-US" b="1" dirty="0" smtClean="0"/>
              <a:t>Instructor </a:t>
            </a:r>
            <a:r>
              <a:rPr lang="en-US" b="1" dirty="0"/>
              <a:t>Notes</a:t>
            </a:r>
            <a:r>
              <a:rPr lang="en-US" b="1" dirty="0" smtClean="0"/>
              <a:t>:</a:t>
            </a:r>
          </a:p>
          <a:p>
            <a:pPr marL="224325" indent="-224325">
              <a:buFontTx/>
              <a:buChar char="•"/>
            </a:pPr>
            <a:r>
              <a:rPr lang="en-US" dirty="0" smtClean="0"/>
              <a:t>The</a:t>
            </a:r>
            <a:r>
              <a:rPr lang="en-US" baseline="0" dirty="0" smtClean="0"/>
              <a:t> answer is C. When checking the temperature of food, insert the probe into the thickest part of the food. This is usually the center. Also, take another reading in a different spot. The temperature may vary in different areas.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Stump the Trainer</a:t>
            </a:r>
            <a:r>
              <a:rPr lang="en-US" dirty="0">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0053EF-4D1A-5B4C-A8F4-36C4AE817BD7}" type="slidenum">
              <a:rPr lang="en-US" sz="1200" b="0">
                <a:solidFill>
                  <a:prstClr val="black"/>
                </a:solidFill>
              </a:rPr>
              <a:pPr eaLnBrk="1" hangingPunct="1">
                <a:defRPr/>
              </a:pPr>
              <a:t>3</a:t>
            </a:fld>
            <a:endParaRPr lang="en-US" sz="1200" b="0" dirty="0">
              <a:solidFill>
                <a:prstClr val="black"/>
              </a:solidFill>
            </a:endParaRPr>
          </a:p>
        </p:txBody>
      </p:sp>
      <p:sp>
        <p:nvSpPr>
          <p:cNvPr id="392195" name="Rectangle 2"/>
          <p:cNvSpPr>
            <a:spLocks noGrp="1" noRot="1" noChangeAspect="1" noChangeArrowheads="1" noTextEdit="1"/>
          </p:cNvSpPr>
          <p:nvPr>
            <p:ph type="sldImg"/>
          </p:nvPr>
        </p:nvSpPr>
        <p:spPr>
          <a:xfrm>
            <a:off x="1144588" y="685800"/>
            <a:ext cx="4572000" cy="3429000"/>
          </a:xfrm>
          <a:ln/>
        </p:spPr>
      </p:sp>
      <p:sp>
        <p:nvSpPr>
          <p:cNvPr id="39219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2163" indent="-112163">
              <a:buFontTx/>
              <a:buChar char="•"/>
              <a:defRPr/>
            </a:pPr>
            <a:r>
              <a:rPr lang="en-US" dirty="0" smtClean="0">
                <a:latin typeface="Times New Roman" charset="0"/>
                <a:cs typeface="+mn-cs"/>
              </a:rPr>
              <a:t>Clean and sanitize all work surfaces, equipment, and utensils after each task. When you cut up raw chicken, for example, you cannot get by with just rinsing the equipment. Pathogens such as N</a:t>
            </a:r>
            <a:r>
              <a:rPr lang="en-US" dirty="0" smtClean="0">
                <a:solidFill>
                  <a:schemeClr val="accent6">
                    <a:lumMod val="60000"/>
                    <a:lumOff val="40000"/>
                  </a:schemeClr>
                </a:solidFill>
                <a:latin typeface="Times New Roman" charset="0"/>
                <a:cs typeface="+mn-cs"/>
              </a:rPr>
              <a:t>ontyphoidal </a:t>
            </a:r>
            <a:r>
              <a:rPr lang="en-US" i="1" dirty="0" smtClean="0">
                <a:latin typeface="Times New Roman" charset="0"/>
                <a:cs typeface="+mn-cs"/>
              </a:rPr>
              <a:t>Salmonella</a:t>
            </a:r>
            <a:r>
              <a:rPr lang="en-US" dirty="0" smtClean="0">
                <a:latin typeface="Times New Roman" charset="0"/>
                <a:cs typeface="+mn-cs"/>
              </a:rPr>
              <a:t> can contaminate food through cross-contamination. To prevent this, you must wash, rinse, and sanitize equipment. </a:t>
            </a:r>
          </a:p>
          <a:p>
            <a:pPr marL="112163" indent="-112163">
              <a:lnSpc>
                <a:spcPct val="80000"/>
              </a:lnSpc>
              <a:spcBef>
                <a:spcPct val="50000"/>
              </a:spcBef>
              <a:defRPr/>
            </a:pPr>
            <a:r>
              <a:rPr lang="en-US" dirty="0" smtClean="0">
                <a:latin typeface="Times New Roman" charset="0"/>
                <a:cs typeface="+mn-cs"/>
              </a:rPr>
              <a:t>  </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FFB4A8F-1992-2A49-8CDB-E58C20013C49}" type="slidenum">
              <a:rPr lang="en-US" sz="1200" b="0">
                <a:solidFill>
                  <a:prstClr val="black"/>
                </a:solidFill>
              </a:rPr>
              <a:pPr eaLnBrk="1" hangingPunct="1">
                <a:defRPr/>
              </a:pPr>
              <a:t>4</a:t>
            </a:fld>
            <a:endParaRPr lang="en-US" sz="1200" b="0" dirty="0">
              <a:solidFill>
                <a:prstClr val="black"/>
              </a:solidFill>
            </a:endParaRPr>
          </a:p>
        </p:txBody>
      </p:sp>
      <p:sp>
        <p:nvSpPr>
          <p:cNvPr id="393219" name="Rectangle 2"/>
          <p:cNvSpPr>
            <a:spLocks noGrp="1" noRot="1" noChangeAspect="1" noChangeArrowheads="1" noTextEdit="1"/>
          </p:cNvSpPr>
          <p:nvPr>
            <p:ph type="sldImg"/>
          </p:nvPr>
        </p:nvSpPr>
        <p:spPr>
          <a:xfrm>
            <a:off x="1144588" y="685800"/>
            <a:ext cx="4572000" cy="3429000"/>
          </a:xfrm>
          <a:ln/>
        </p:spPr>
      </p:sp>
      <p:sp>
        <p:nvSpPr>
          <p:cNvPr id="393220"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If you need to use the same table to prep different types of food, </a:t>
            </a:r>
            <a:r>
              <a:rPr lang="en-US" dirty="0" smtClean="0">
                <a:latin typeface="Times New Roman" charset="0"/>
                <a:cs typeface="+mn-cs"/>
              </a:rPr>
              <a:t>prep </a:t>
            </a:r>
            <a:r>
              <a:rPr lang="en-US" dirty="0">
                <a:latin typeface="Times New Roman" charset="0"/>
                <a:cs typeface="+mn-cs"/>
              </a:rPr>
              <a:t>raw meat, fish, and </a:t>
            </a:r>
            <a:r>
              <a:rPr lang="en-US" dirty="0" smtClean="0">
                <a:latin typeface="Times New Roman" charset="0"/>
                <a:cs typeface="+mn-cs"/>
              </a:rPr>
              <a:t>poultry at a different time from when prepping ready-to-eat food. </a:t>
            </a:r>
            <a:r>
              <a:rPr lang="en-US" dirty="0">
                <a:latin typeface="Times New Roman" charset="0"/>
                <a:cs typeface="+mn-cs"/>
              </a:rPr>
              <a:t>You must clean and sanitize work surfaces and utensils between each type of food. For example, by prepping ready-to-eat food before raw food, you can minimize the chance for cross-contamination.</a:t>
            </a:r>
          </a:p>
          <a:p>
            <a:pPr marL="112163" indent="-112163">
              <a:buFontTx/>
              <a:buChar char="•"/>
              <a:tabLst>
                <a:tab pos="44865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C0C1C1-70DD-0646-8865-BBDDE91005D7}" type="slidenum">
              <a:rPr lang="en-US" sz="1200" b="0">
                <a:solidFill>
                  <a:prstClr val="black"/>
                </a:solidFill>
              </a:rPr>
              <a:pPr eaLnBrk="1" hangingPunct="1">
                <a:defRPr/>
              </a:pPr>
              <a:t>5</a:t>
            </a:fld>
            <a:endParaRPr lang="en-US" sz="1200" b="0" dirty="0">
              <a:solidFill>
                <a:prstClr val="black"/>
              </a:solidFill>
            </a:endParaRPr>
          </a:p>
        </p:txBody>
      </p:sp>
      <p:sp>
        <p:nvSpPr>
          <p:cNvPr id="394243" name="Rectangle 2"/>
          <p:cNvSpPr>
            <a:spLocks noGrp="1" noRot="1" noChangeAspect="1" noChangeArrowheads="1" noTextEdit="1"/>
          </p:cNvSpPr>
          <p:nvPr>
            <p:ph type="sldImg"/>
          </p:nvPr>
        </p:nvSpPr>
        <p:spPr>
          <a:xfrm>
            <a:off x="1144588" y="685800"/>
            <a:ext cx="4572000" cy="3429000"/>
          </a:xfrm>
          <a:ln/>
        </p:spPr>
      </p:sp>
      <p:sp>
        <p:nvSpPr>
          <p:cNvPr id="394244"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Most foodborne illnesses happen because TCS food has been time-temperature abused. </a:t>
            </a:r>
            <a:r>
              <a:rPr lang="en-US" dirty="0" smtClean="0">
                <a:latin typeface="Times New Roman" charset="0"/>
                <a:cs typeface="+mn-cs"/>
              </a:rPr>
              <a:t>Remember: </a:t>
            </a:r>
            <a:r>
              <a:rPr lang="en-US" dirty="0">
                <a:latin typeface="Times New Roman" charset="0"/>
                <a:cs typeface="+mn-cs"/>
              </a:rPr>
              <a:t>TCS food has been time-temperature abused any time it remains between </a:t>
            </a:r>
            <a:r>
              <a:rPr lang="en-US" dirty="0" smtClean="0">
                <a:latin typeface="Times New Roman" charset="0"/>
                <a:cs typeface="+mn-cs"/>
              </a:rPr>
              <a:t>41ºF </a:t>
            </a:r>
            <a:r>
              <a:rPr lang="en-US" dirty="0">
                <a:latin typeface="Times New Roman" charset="0"/>
                <a:cs typeface="+mn-cs"/>
              </a:rPr>
              <a:t>and </a:t>
            </a:r>
            <a:r>
              <a:rPr lang="en-US" dirty="0" smtClean="0">
                <a:latin typeface="Times New Roman" charset="0"/>
                <a:cs typeface="+mn-cs"/>
              </a:rPr>
              <a:t>135ºF </a:t>
            </a:r>
            <a:r>
              <a:rPr lang="en-US" dirty="0">
                <a:latin typeface="Times New Roman" charset="0"/>
                <a:cs typeface="+mn-cs"/>
              </a:rPr>
              <a:t>(</a:t>
            </a:r>
            <a:r>
              <a:rPr lang="en-US" dirty="0" smtClean="0">
                <a:latin typeface="Times New Roman" charset="0"/>
                <a:cs typeface="+mn-cs"/>
              </a:rPr>
              <a:t>5ºC </a:t>
            </a:r>
            <a:r>
              <a:rPr lang="en-US" dirty="0">
                <a:latin typeface="Times New Roman" charset="0"/>
                <a:cs typeface="+mn-cs"/>
              </a:rPr>
              <a:t>and </a:t>
            </a:r>
            <a:r>
              <a:rPr lang="en-US" dirty="0" smtClean="0">
                <a:latin typeface="Times New Roman" charset="0"/>
                <a:cs typeface="+mn-cs"/>
              </a:rPr>
              <a:t>57ºC</a:t>
            </a:r>
            <a:r>
              <a:rPr lang="en-US" dirty="0">
                <a:latin typeface="Times New Roman" charset="0"/>
                <a:cs typeface="+mn-cs"/>
              </a:rPr>
              <a:t>). This is called the temperature danger zone because pathogens grow in this range. But most pathogens grow much faster between </a:t>
            </a:r>
            <a:r>
              <a:rPr lang="en-US" dirty="0" smtClean="0">
                <a:latin typeface="Times New Roman" charset="0"/>
                <a:cs typeface="+mn-cs"/>
              </a:rPr>
              <a:t>70ºF </a:t>
            </a:r>
            <a:r>
              <a:rPr lang="en-US" dirty="0">
                <a:latin typeface="Times New Roman" charset="0"/>
                <a:cs typeface="+mn-cs"/>
              </a:rPr>
              <a:t>and </a:t>
            </a:r>
            <a:r>
              <a:rPr lang="en-US" dirty="0" smtClean="0">
                <a:latin typeface="Times New Roman" charset="0"/>
                <a:cs typeface="+mn-cs"/>
              </a:rPr>
              <a:t>125ºF </a:t>
            </a:r>
            <a:r>
              <a:rPr lang="en-US" dirty="0">
                <a:latin typeface="Times New Roman" charset="0"/>
                <a:cs typeface="+mn-cs"/>
              </a:rPr>
              <a:t>(</a:t>
            </a:r>
            <a:r>
              <a:rPr lang="en-US" dirty="0" smtClean="0">
                <a:latin typeface="Times New Roman" charset="0"/>
                <a:cs typeface="+mn-cs"/>
              </a:rPr>
              <a:t>21ºC </a:t>
            </a:r>
            <a:r>
              <a:rPr lang="en-US" dirty="0">
                <a:latin typeface="Times New Roman" charset="0"/>
                <a:cs typeface="+mn-cs"/>
              </a:rPr>
              <a:t>and </a:t>
            </a:r>
            <a:r>
              <a:rPr lang="en-US" dirty="0" smtClean="0">
                <a:latin typeface="Times New Roman" charset="0"/>
                <a:cs typeface="+mn-cs"/>
              </a:rPr>
              <a:t>52ºC</a:t>
            </a:r>
            <a:r>
              <a:rPr lang="en-US" dirty="0">
                <a:latin typeface="Times New Roman" charset="0"/>
                <a:cs typeface="+mn-cs"/>
              </a:rPr>
              <a:t>). </a:t>
            </a:r>
          </a:p>
          <a:p>
            <a:pPr marL="112163" indent="-112163">
              <a:buFontTx/>
              <a:buChar char="•"/>
              <a:tabLst>
                <a:tab pos="44865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2163" indent="-112163">
              <a:buFontTx/>
              <a:buChar char="•"/>
              <a:tabLst>
                <a:tab pos="44865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B40A4A-9881-1744-A506-6761665D8AF6}" type="slidenum">
              <a:rPr lang="en-US" sz="1200" b="0">
                <a:solidFill>
                  <a:prstClr val="black"/>
                </a:solidFill>
              </a:rPr>
              <a:pPr eaLnBrk="1" hangingPunct="1">
                <a:defRPr/>
              </a:pPr>
              <a:t>6</a:t>
            </a:fld>
            <a:endParaRPr lang="en-US" sz="1200" b="0" dirty="0">
              <a:solidFill>
                <a:prstClr val="black"/>
              </a:solidFill>
            </a:endParaRPr>
          </a:p>
        </p:txBody>
      </p:sp>
      <p:sp>
        <p:nvSpPr>
          <p:cNvPr id="395267" name="Rectangle 2"/>
          <p:cNvSpPr>
            <a:spLocks noGrp="1" noRot="1" noChangeAspect="1" noChangeArrowheads="1" noTextEdit="1"/>
          </p:cNvSpPr>
          <p:nvPr>
            <p:ph type="sldImg"/>
          </p:nvPr>
        </p:nvSpPr>
        <p:spPr>
          <a:xfrm>
            <a:off x="1144588" y="685800"/>
            <a:ext cx="4572000" cy="3429000"/>
          </a:xfrm>
          <a:ln/>
        </p:spPr>
      </p:sp>
      <p:sp>
        <p:nvSpPr>
          <p:cNvPr id="237571" name="Rectangle 3"/>
          <p:cNvSpPr>
            <a:spLocks noGrp="1" noChangeArrowheads="1"/>
          </p:cNvSpPr>
          <p:nvPr>
            <p:ph type="body" idx="1"/>
          </p:nvPr>
        </p:nvSpPr>
        <p:spPr>
          <a:xfrm>
            <a:off x="857250" y="4369009"/>
            <a:ext cx="5143500" cy="4362762"/>
          </a:xfrm>
          <a:noFill/>
        </p:spPr>
        <p:txBody>
          <a:bodyPr lIns="91435" tIns="45718" rIns="91435" bIns="45718"/>
          <a:lstStyle/>
          <a:p>
            <a:pPr marL="112163" indent="-112163">
              <a:tabLst>
                <a:tab pos="44865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tabLst>
                <a:tab pos="448650" algn="l"/>
              </a:tabLst>
            </a:pPr>
            <a:r>
              <a:rPr lang="en-US" dirty="0">
                <a:latin typeface="Times New Roman" charset="0"/>
              </a:rPr>
              <a:t>Learn which food items should be checked, how often, and by whom.</a:t>
            </a:r>
          </a:p>
          <a:p>
            <a:pPr marL="112163" indent="-112163">
              <a:buFontTx/>
              <a:buChar char="•"/>
              <a:tabLst>
                <a:tab pos="448650" algn="l"/>
              </a:tabLst>
            </a:pPr>
            <a:r>
              <a:rPr lang="en-US" dirty="0">
                <a:latin typeface="Times New Roman" charset="0"/>
              </a:rPr>
              <a:t>Use timers in prep areas to check how long food is in the temperature danger zone.</a:t>
            </a:r>
          </a:p>
          <a:p>
            <a:pPr marL="112163" indent="-112163">
              <a:buFontTx/>
              <a:buChar char="•"/>
              <a:tabLst>
                <a:tab pos="448650" algn="l"/>
              </a:tabLst>
            </a:pPr>
            <a:r>
              <a:rPr lang="en-US" dirty="0">
                <a:latin typeface="Times New Roman" charset="0"/>
              </a:rPr>
              <a:t>A policy limiting the amount of food that can be removed from a cooler when prepping it can limit the time food spends in the temperature danger zone.</a:t>
            </a:r>
          </a:p>
          <a:p>
            <a:pPr marL="112163" indent="-112163">
              <a:buFontTx/>
              <a:buChar char="•"/>
              <a:tabLst>
                <a:tab pos="448650" algn="l"/>
              </a:tabLst>
            </a:pPr>
            <a:r>
              <a:rPr lang="en-US" dirty="0">
                <a:latin typeface="Times New Roman" charset="0"/>
              </a:rPr>
              <a:t>Reheating soup that was being held below </a:t>
            </a:r>
            <a:r>
              <a:rPr lang="en-US" dirty="0" smtClean="0">
                <a:latin typeface="Times New Roman" charset="0"/>
              </a:rPr>
              <a:t>135</a:t>
            </a:r>
            <a:r>
              <a:rPr lang="en-US" dirty="0">
                <a:latin typeface="Times New Roman" charset="0"/>
                <a:ea typeface="ＭＳ Ｐゴシック" charset="0"/>
                <a:cs typeface="ＭＳ Ｐゴシック" charset="0"/>
              </a:rPr>
              <a:t>º</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a:latin typeface="Times New Roman" charset="0"/>
                <a:ea typeface="ＭＳ Ｐゴシック" charset="0"/>
                <a:cs typeface="ＭＳ Ｐゴシック" charset="0"/>
              </a:rPr>
              <a:t>º</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EC04F5-24E1-5C4D-BD31-8BC0575EBE25}" type="slidenum">
              <a:rPr lang="en-US" sz="1200" b="0">
                <a:solidFill>
                  <a:prstClr val="black"/>
                </a:solidFill>
              </a:rPr>
              <a:pPr eaLnBrk="1" hangingPunct="1">
                <a:defRPr/>
              </a:pPr>
              <a:t>7</a:t>
            </a:fld>
            <a:endParaRPr lang="en-US" sz="1200" b="0" dirty="0">
              <a:solidFill>
                <a:prstClr val="black"/>
              </a:solidFill>
            </a:endParaRPr>
          </a:p>
        </p:txBody>
      </p:sp>
      <p:sp>
        <p:nvSpPr>
          <p:cNvPr id="396291" name="Rectangle 2"/>
          <p:cNvSpPr>
            <a:spLocks noGrp="1" noRot="1" noChangeAspect="1" noChangeArrowheads="1" noTextEdit="1"/>
          </p:cNvSpPr>
          <p:nvPr>
            <p:ph type="sldImg"/>
          </p:nvPr>
        </p:nvSpPr>
        <p:spPr>
          <a:xfrm>
            <a:off x="1144588" y="685800"/>
            <a:ext cx="4572000" cy="3429000"/>
          </a:xfrm>
          <a:ln/>
        </p:spPr>
      </p:sp>
      <p:sp>
        <p:nvSpPr>
          <p:cNvPr id="39629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A bimetallic stemmed thermometer can check temperatures from 0˚F to 220˚</a:t>
            </a:r>
            <a:r>
              <a:rPr lang="en-US" dirty="0" smtClean="0">
                <a:latin typeface="Times New Roman" charset="0"/>
                <a:cs typeface="+mn-cs"/>
              </a:rPr>
              <a:t>F (–</a:t>
            </a:r>
            <a:r>
              <a:rPr lang="en-US" dirty="0">
                <a:latin typeface="Times New Roman" charset="0"/>
                <a:cs typeface="+mn-cs"/>
              </a:rPr>
              <a:t>18˚C to 104˚C).</a:t>
            </a:r>
          </a:p>
          <a:p>
            <a:pPr marL="112163" indent="-112163">
              <a:buFontTx/>
              <a:buChar char="•"/>
              <a:tabLst>
                <a:tab pos="44865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2163" indent="-112163">
              <a:buFontTx/>
              <a:buChar char="•"/>
              <a:tabLst>
                <a:tab pos="448650" algn="l"/>
              </a:tabLst>
              <a:defRPr/>
            </a:pPr>
            <a:r>
              <a:rPr lang="en-US" dirty="0">
                <a:latin typeface="Times New Roman" charset="0"/>
                <a:cs typeface="+mn-cs"/>
              </a:rPr>
              <a:t>The calibration nut is used to adjust the thermometer to make it accurate. </a:t>
            </a:r>
          </a:p>
          <a:p>
            <a:pPr marL="112163" indent="-112163">
              <a:tabLst>
                <a:tab pos="448650" algn="l"/>
              </a:tabLst>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8</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44588" y="685800"/>
            <a:ext cx="4572000"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The sensing area on thermocouples and thermistors is on the tip of their </a:t>
            </a:r>
            <a:r>
              <a:rPr lang="en-US" dirty="0" smtClean="0">
                <a:latin typeface="Times New Roman" charset="0"/>
                <a:cs typeface="+mn-cs"/>
              </a:rPr>
              <a:t>probes. </a:t>
            </a:r>
            <a:r>
              <a:rPr lang="en-US" dirty="0">
                <a:latin typeface="Times New Roman" charset="0"/>
                <a:cs typeface="+mn-cs"/>
              </a:rPr>
              <a:t>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2163" indent="-112163">
              <a:buFontTx/>
              <a:buChar char="•"/>
              <a:tabLst>
                <a:tab pos="448650" algn="l"/>
              </a:tabLst>
              <a:defRPr/>
            </a:pPr>
            <a:r>
              <a:rPr lang="en-US" dirty="0">
                <a:latin typeface="Times New Roman" charset="0"/>
                <a:cs typeface="+mn-cs"/>
              </a:rPr>
              <a:t>Thermocouples and thermistors come in several styles and sizes. Many come with different types of probes. </a:t>
            </a:r>
          </a:p>
          <a:p>
            <a:pPr marL="112163" indent="-112163">
              <a:buFontTx/>
              <a:buChar char="•"/>
              <a:tabLst>
                <a:tab pos="448650" algn="l"/>
              </a:tabLst>
              <a:defRPr/>
            </a:pPr>
            <a:r>
              <a:rPr lang="en-US" dirty="0">
                <a:latin typeface="Times New Roman" charset="0"/>
                <a:cs typeface="+mn-cs"/>
              </a:rPr>
              <a:t>Immersion probes are used to check the temperature of liquids such as soups, sauces, and frying oil.</a:t>
            </a:r>
          </a:p>
          <a:p>
            <a:pPr marL="112163" indent="-112163">
              <a:buFontTx/>
              <a:buChar char="•"/>
              <a:tabLst>
                <a:tab pos="448650" algn="l"/>
              </a:tabLst>
              <a:defRPr/>
            </a:pPr>
            <a:r>
              <a:rPr lang="en-US" dirty="0">
                <a:latin typeface="Times New Roman" charset="0"/>
                <a:cs typeface="+mn-cs"/>
              </a:rPr>
              <a:t>Surface probes are used to check the temperature of flat cooking equipment such as griddles.</a:t>
            </a:r>
          </a:p>
          <a:p>
            <a:pPr marL="112163" indent="-112163">
              <a:buFontTx/>
              <a:buChar char="•"/>
              <a:tabLst>
                <a:tab pos="44865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2163" indent="-112163">
              <a:buFontTx/>
              <a:buChar char="•"/>
              <a:tabLst>
                <a:tab pos="448650" algn="l"/>
              </a:tabLst>
              <a:defRPr/>
            </a:pPr>
            <a:r>
              <a:rPr lang="en-US" dirty="0">
                <a:latin typeface="Times New Roman" charset="0"/>
                <a:cs typeface="+mn-cs"/>
              </a:rPr>
              <a:t>Air probes are used to check the temperature inside coolers and ovens.</a:t>
            </a:r>
          </a:p>
          <a:p>
            <a:pPr marL="233672" lvl="1" indent="-119952">
              <a:spcBef>
                <a:spcPct val="50000"/>
              </a:spcBef>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2AF618-17C3-4144-AD2D-5E74B09264E3}" type="slidenum">
              <a:rPr lang="en-US" sz="1200" b="0">
                <a:solidFill>
                  <a:prstClr val="black"/>
                </a:solidFill>
              </a:rPr>
              <a:pPr eaLnBrk="1" hangingPunct="1">
                <a:defRPr/>
              </a:pPr>
              <a:t>9</a:t>
            </a:fld>
            <a:endParaRPr lang="en-US" sz="1200" b="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These thermometers cannot measure air temperature or the internal temperature of food. </a:t>
            </a:r>
          </a:p>
          <a:p>
            <a:pPr marL="112163" indent="-112163">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2163" indent="-112163">
              <a:buFontTx/>
              <a:buChar char="•"/>
              <a:defRPr/>
            </a:pPr>
            <a:r>
              <a:rPr lang="en-US" dirty="0">
                <a:latin typeface="Times New Roman" charset="0"/>
                <a:cs typeface="+mn-cs"/>
              </a:rPr>
              <a:t>Always follow the </a:t>
            </a:r>
            <a:r>
              <a:rPr lang="en-US" dirty="0" smtClean="0">
                <a:latin typeface="Times New Roman" charset="0"/>
                <a:cs typeface="+mn-cs"/>
              </a:rPr>
              <a:t>manufacturer’s guidelines for the thermometer that you are using. </a:t>
            </a:r>
            <a:r>
              <a:rPr lang="en-US" dirty="0">
                <a:latin typeface="Times New Roman" charset="0"/>
                <a:cs typeface="+mn-cs"/>
              </a:rPr>
              <a:t>This should give you the most accurate readings.</a:t>
            </a:r>
          </a:p>
          <a:p>
            <a:pPr marL="112163" indent="-112163">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83953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2014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thermometer:</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4-10</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9128" y="1243013"/>
            <a:ext cx="2105352" cy="1661160"/>
          </a:xfrm>
          <a:prstGeom prst="rect">
            <a:avLst/>
          </a:prstGeom>
        </p:spPr>
      </p:pic>
    </p:spTree>
    <p:extLst>
      <p:ext uri="{BB962C8B-B14F-4D97-AF65-F5344CB8AC3E}">
        <p14:creationId xmlns:p14="http://schemas.microsoft.com/office/powerpoint/2010/main" xmlns="" val="2665870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8872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2ºF </a:t>
            </a:r>
            <a:r>
              <a:rPr lang="en-US" dirty="0">
                <a:latin typeface="Arial Narrow" charset="0"/>
              </a:rPr>
              <a:t>or +/- </a:t>
            </a:r>
            <a:r>
              <a:rPr lang="en-US" dirty="0" smtClean="0">
                <a:latin typeface="Arial Narrow" charset="0"/>
              </a:rPr>
              <a:t>1ºC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7936" y="6583363"/>
            <a:ext cx="47942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4-11</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xmlns="" val="348153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8872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the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9813"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4-12</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xmlns="" val="285013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342433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No</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Why?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Prepping meat on a </a:t>
            </a:r>
            <a:br>
              <a:rPr lang="en-US" sz="2400" b="1" dirty="0" smtClean="0">
                <a:solidFill>
                  <a:srgbClr val="005CAB"/>
                </a:solidFill>
                <a:ea typeface="+mn-ea"/>
              </a:rPr>
            </a:br>
            <a:r>
              <a:rPr lang="en-US" sz="2400" b="1" dirty="0" smtClean="0">
                <a:solidFill>
                  <a:srgbClr val="005CAB"/>
                </a:solidFill>
                <a:ea typeface="+mn-ea"/>
              </a:rPr>
              <a:t>red cutting board</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63958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No</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a:t>
            </a:r>
            <a:r>
              <a:rPr lang="en-US" sz="2400" b="1" dirty="0">
                <a:solidFill>
                  <a:srgbClr val="005CAB"/>
                </a:solidFill>
              </a:rPr>
              <a:t>Why?</a:t>
            </a:r>
            <a:r>
              <a:rPr lang="en-US" sz="2400" b="1" dirty="0" smtClean="0">
                <a:solidFill>
                  <a:srgbClr val="005CAB"/>
                </a:solidFill>
                <a:ea typeface="+mn-ea"/>
                <a:cs typeface="+mn-cs"/>
              </a:rPr>
              <a:t>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Buying precut lettuce </a:t>
            </a:r>
            <a:br>
              <a:rPr lang="en-US" sz="2400" b="1" dirty="0" smtClean="0">
                <a:solidFill>
                  <a:srgbClr val="005CAB"/>
                </a:solidFill>
                <a:ea typeface="+mn-ea"/>
              </a:rPr>
            </a:br>
            <a:r>
              <a:rPr lang="en-US" sz="2400" b="1" dirty="0" smtClean="0">
                <a:solidFill>
                  <a:srgbClr val="005CAB"/>
                </a:solidFill>
                <a:ea typeface="+mn-ea"/>
              </a:rPr>
              <a:t>for salads</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979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Thermocouple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29049" y="287900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Infrared</a:t>
            </a:r>
          </a:p>
          <a:p>
            <a:pPr fontAlgn="base">
              <a:spcBef>
                <a:spcPct val="50000"/>
              </a:spcBef>
              <a:spcAft>
                <a:spcPct val="0"/>
              </a:spcAft>
            </a:pPr>
            <a:endParaRPr lang="en-US" sz="3200" b="1" dirty="0">
              <a:solidFill>
                <a:srgbClr val="000000"/>
              </a:solidFill>
            </a:endParaRPr>
          </a:p>
        </p:txBody>
      </p:sp>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Hamburger patty</a:t>
            </a:r>
            <a:endParaRPr lang="en-US" sz="2400" b="1" dirty="0">
              <a:solidFill>
                <a:srgbClr val="005CAB"/>
              </a:solidFill>
              <a:ea typeface="+mn-ea"/>
            </a:endParaRP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549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C083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Thermocouple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31430"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Infrared</a:t>
            </a:r>
          </a:p>
          <a:p>
            <a:pPr fontAlgn="base">
              <a:spcBef>
                <a:spcPct val="50000"/>
              </a:spcBef>
              <a:spcAft>
                <a:spcPct val="0"/>
              </a:spcAft>
            </a:pPr>
            <a:endParaRPr lang="en-US" sz="3200" b="1" dirty="0">
              <a:solidFill>
                <a:srgbClr val="000000"/>
              </a:solidFill>
            </a:endParaRPr>
          </a:p>
        </p:txBody>
      </p:sp>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Roast</a:t>
            </a:r>
            <a:endParaRPr lang="en-US" sz="2400" b="1" dirty="0">
              <a:solidFill>
                <a:srgbClr val="005CAB"/>
              </a:solidFill>
              <a:ea typeface="+mn-ea"/>
            </a:endParaRPr>
          </a:p>
        </p:txBody>
      </p:sp>
      <p:pic>
        <p:nvPicPr>
          <p:cNvPr id="13"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01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CC0000"/>
                                      </p:to>
                                    </p:animClr>
                                  </p:childTnLst>
                                </p:cTn>
                              </p:par>
                              <p:par>
                                <p:cTn id="7" presetID="3" presetClass="emph" presetSubtype="2" fill="hold" grpId="0" nodeType="withEffect">
                                  <p:stCondLst>
                                    <p:cond delay="0"/>
                                  </p:stCondLst>
                                  <p:childTnLst>
                                    <p:animClr clrSpc="rgb" dir="cw">
                                      <p:cBhvr override="childStyle">
                                        <p:cTn id="8" dur="500" fill="hold"/>
                                        <p:tgtEl>
                                          <p:spTgt spid="1101830"/>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p:bldP spid="1101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Cooler temperature</a:t>
            </a:r>
            <a:endParaRPr lang="en-US" sz="2400" b="1" dirty="0">
              <a:solidFill>
                <a:srgbClr val="005CAB"/>
              </a:solidFill>
              <a:ea typeface="+mn-ea"/>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426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Fryer oil</a:t>
            </a:r>
            <a:endParaRPr lang="en-US" sz="2400" b="1" dirty="0">
              <a:solidFill>
                <a:srgbClr val="005CAB"/>
              </a:solidFill>
              <a:ea typeface="+mn-ea"/>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83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4648" y="1214589"/>
            <a:ext cx="1506788" cy="4673712"/>
          </a:xfrm>
          <a:prstGeom prst="rect">
            <a:avLst/>
          </a:prstGeom>
        </p:spPr>
      </p:pic>
    </p:spTree>
    <p:extLst>
      <p:ext uri="{BB962C8B-B14F-4D97-AF65-F5344CB8AC3E}">
        <p14:creationId xmlns:p14="http://schemas.microsoft.com/office/powerpoint/2010/main" xmlns="" val="94558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Steak</a:t>
            </a:r>
            <a:endParaRPr lang="en-US" sz="2400" b="1" dirty="0">
              <a:solidFill>
                <a:srgbClr val="005CAB"/>
              </a:solidFill>
              <a:ea typeface="+mn-ea"/>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4692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83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8" name="Rectangle 6"/>
          <p:cNvSpPr>
            <a:spLocks noChangeArrowheads="1"/>
          </p:cNvSpPr>
          <p:nvPr/>
        </p:nvSpPr>
        <p:spPr bwMode="auto">
          <a:xfrm>
            <a:off x="393700" y="1373188"/>
            <a:ext cx="8391525" cy="4608512"/>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3200" b="1" dirty="0">
              <a:solidFill>
                <a:srgbClr val="FFFFFF"/>
              </a:solidFill>
            </a:endParaRPr>
          </a:p>
        </p:txBody>
      </p:sp>
      <p:pic>
        <p:nvPicPr>
          <p:cNvPr id="13" name="Picture 12" descr="nraef6280.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56265" y="2615515"/>
            <a:ext cx="6074373" cy="2168936"/>
          </a:xfrm>
          <a:prstGeom prst="rect">
            <a:avLst/>
          </a:prstGeom>
        </p:spPr>
      </p:pic>
      <p:sp>
        <p:nvSpPr>
          <p:cNvPr id="2762754" name="Rectangle 2"/>
          <p:cNvSpPr>
            <a:spLocks noGrp="1" noChangeArrowheads="1"/>
          </p:cNvSpPr>
          <p:nvPr>
            <p:ph type="title"/>
          </p:nvPr>
        </p:nvSpPr>
        <p:spPr>
          <a:xfrm>
            <a:off x="457200" y="76200"/>
            <a:ext cx="8534400" cy="533400"/>
          </a:xfrm>
          <a:noFill/>
          <a:ln/>
        </p:spPr>
        <p:txBody>
          <a:bodyPr anchor="ctr"/>
          <a:lstStyle/>
          <a:p>
            <a:r>
              <a:rPr lang="en-US" dirty="0"/>
              <a:t>Apply Your Knowledge </a:t>
            </a:r>
          </a:p>
        </p:txBody>
      </p:sp>
      <p:pic>
        <p:nvPicPr>
          <p:cNvPr id="276275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7062835" y="2250758"/>
            <a:ext cx="1152000" cy="11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2757" name="Rectangle 5"/>
          <p:cNvSpPr>
            <a:spLocks noGrp="1" noChangeArrowheads="1"/>
          </p:cNvSpPr>
          <p:nvPr>
            <p:ph type="body" idx="1"/>
          </p:nvPr>
        </p:nvSpPr>
        <p:spPr>
          <a:xfrm>
            <a:off x="381000" y="1181100"/>
            <a:ext cx="8305800" cy="457200"/>
          </a:xfrm>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marL="0" indent="0">
              <a:lnSpc>
                <a:spcPct val="80000"/>
              </a:lnSpc>
            </a:pPr>
            <a:r>
              <a:rPr lang="en-US" dirty="0">
                <a:ea typeface="+mn-ea"/>
                <a:cs typeface="+mn-cs"/>
              </a:rPr>
              <a:t>Where should you stick the thermometer? </a:t>
            </a:r>
          </a:p>
        </p:txBody>
      </p:sp>
      <p:sp>
        <p:nvSpPr>
          <p:cNvPr id="2762759" name="Line 7"/>
          <p:cNvSpPr>
            <a:spLocks noChangeShapeType="1"/>
          </p:cNvSpPr>
          <p:nvPr/>
        </p:nvSpPr>
        <p:spPr bwMode="auto">
          <a:xfrm flipH="1">
            <a:off x="5864224" y="1795463"/>
            <a:ext cx="0" cy="3657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p>
            <a:pPr fontAlgn="base">
              <a:spcBef>
                <a:spcPct val="0"/>
              </a:spcBef>
              <a:spcAft>
                <a:spcPct val="0"/>
              </a:spcAft>
            </a:pPr>
            <a:endParaRPr lang="en-US" sz="3200" b="1" dirty="0">
              <a:solidFill>
                <a:srgbClr val="FFFFFF"/>
              </a:solidFill>
            </a:endParaRPr>
          </a:p>
        </p:txBody>
      </p:sp>
      <p:sp>
        <p:nvSpPr>
          <p:cNvPr id="2762760" name="Text Box 8"/>
          <p:cNvSpPr txBox="1">
            <a:spLocks noChangeArrowheads="1"/>
          </p:cNvSpPr>
          <p:nvPr/>
        </p:nvSpPr>
        <p:spPr bwMode="auto">
          <a:xfrm>
            <a:off x="6059488" y="1612900"/>
            <a:ext cx="6826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A</a:t>
            </a:r>
          </a:p>
        </p:txBody>
      </p:sp>
      <p:sp>
        <p:nvSpPr>
          <p:cNvPr id="2762761" name="Line 9"/>
          <p:cNvSpPr>
            <a:spLocks noChangeShapeType="1"/>
          </p:cNvSpPr>
          <p:nvPr/>
        </p:nvSpPr>
        <p:spPr bwMode="auto">
          <a:xfrm flipH="1">
            <a:off x="4630738" y="1776413"/>
            <a:ext cx="14287" cy="3657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2762762" name="Text Box 10"/>
          <p:cNvSpPr txBox="1">
            <a:spLocks noChangeArrowheads="1"/>
          </p:cNvSpPr>
          <p:nvPr/>
        </p:nvSpPr>
        <p:spPr bwMode="auto">
          <a:xfrm>
            <a:off x="4940300" y="1608138"/>
            <a:ext cx="68262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B</a:t>
            </a:r>
          </a:p>
        </p:txBody>
      </p:sp>
      <p:sp>
        <p:nvSpPr>
          <p:cNvPr id="2762763" name="Text Box 11"/>
          <p:cNvSpPr txBox="1">
            <a:spLocks noChangeArrowheads="1"/>
          </p:cNvSpPr>
          <p:nvPr/>
        </p:nvSpPr>
        <p:spPr bwMode="auto">
          <a:xfrm>
            <a:off x="3606800" y="1617663"/>
            <a:ext cx="68262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C</a:t>
            </a:r>
          </a:p>
        </p:txBody>
      </p: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4-21</a:t>
            </a:r>
          </a:p>
        </p:txBody>
      </p:sp>
    </p:spTree>
    <p:extLst>
      <p:ext uri="{BB962C8B-B14F-4D97-AF65-F5344CB8AC3E}">
        <p14:creationId xmlns:p14="http://schemas.microsoft.com/office/powerpoint/2010/main" xmlns="" val="253244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2.22222E-6 L -0.41996 2.22222E-6 " pathEditMode="relative" rAng="0" ptsTypes="AA">
                                      <p:cBhvr>
                                        <p:cTn id="6" dur="2000" fill="hold"/>
                                        <p:tgtEl>
                                          <p:spTgt spid="2762756"/>
                                        </p:tgtEl>
                                        <p:attrNameLst>
                                          <p:attrName>ppt_x</p:attrName>
                                          <p:attrName>ppt_y</p:attrName>
                                        </p:attrNameLst>
                                      </p:cBhvr>
                                      <p:rCtr x="-210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Stump the Trainer</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4102197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0421" y="1243013"/>
            <a:ext cx="2091909" cy="1246632"/>
          </a:xfrm>
          <a:prstGeom prst="rect">
            <a:avLst/>
          </a:prstGeom>
        </p:spPr>
      </p:pic>
    </p:spTree>
    <p:extLst>
      <p:ext uri="{BB962C8B-B14F-4D97-AF65-F5344CB8AC3E}">
        <p14:creationId xmlns:p14="http://schemas.microsoft.com/office/powerpoint/2010/main" xmlns="" val="90765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 not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4-4</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4117"/>
            <a:ext cx="2100072" cy="1521791"/>
          </a:xfrm>
          <a:prstGeom prst="rect">
            <a:avLst/>
          </a:prstGeom>
        </p:spPr>
      </p:pic>
    </p:spTree>
    <p:extLst>
      <p:ext uri="{BB962C8B-B14F-4D97-AF65-F5344CB8AC3E}">
        <p14:creationId xmlns:p14="http://schemas.microsoft.com/office/powerpoint/2010/main" xmlns="" val="3447709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p>
          <a:p>
            <a:pPr lvl="1" eaLnBrk="1" hangingPunct="1">
              <a:defRPr/>
            </a:pPr>
            <a:r>
              <a:rPr lang="en-US" dirty="0" smtClean="0">
                <a:solidFill>
                  <a:srgbClr val="000000"/>
                </a:solidFill>
                <a:latin typeface="Arial Narrow" charset="0"/>
              </a:rPr>
              <a:t>Food held in the range of </a:t>
            </a:r>
            <a:r>
              <a:rPr lang="en-US" dirty="0" smtClean="0"/>
              <a:t>41ºF</a:t>
            </a:r>
            <a:r>
              <a:rPr lang="en-US" dirty="0" smtClean="0">
                <a:solidFill>
                  <a:srgbClr val="000000"/>
                </a:solidFill>
                <a:latin typeface="Arial Narrow" charset="0"/>
              </a:rPr>
              <a:t> to 135</a:t>
            </a:r>
            <a:r>
              <a:rPr lang="en-US" dirty="0" smtClean="0"/>
              <a:t>º</a:t>
            </a:r>
            <a:r>
              <a:rPr lang="en-US" dirty="0" smtClean="0">
                <a:solidFill>
                  <a:srgbClr val="000000"/>
                </a:solidFill>
                <a:latin typeface="Arial Narrow" charset="0"/>
              </a:rPr>
              <a:t>F (5</a:t>
            </a:r>
            <a:r>
              <a:rPr lang="en-US" dirty="0"/>
              <a:t>º</a:t>
            </a:r>
            <a:r>
              <a:rPr lang="en-US" dirty="0" smtClean="0">
                <a:solidFill>
                  <a:srgbClr val="000000"/>
                </a:solidFill>
                <a:latin typeface="Arial Narrow" charset="0"/>
              </a:rPr>
              <a:t>C to 57</a:t>
            </a:r>
            <a:r>
              <a:rPr lang="en-US" dirty="0" smtClean="0"/>
              <a:t>º</a:t>
            </a:r>
            <a:r>
              <a:rPr lang="en-US" dirty="0" smtClean="0">
                <a:solidFill>
                  <a:srgbClr val="000000"/>
                </a:solidFill>
                <a:latin typeface="Arial Narrow" charset="0"/>
              </a:rPr>
              <a:t>C) has been time-temperature abused </a:t>
            </a:r>
          </a:p>
          <a:p>
            <a:pPr marL="347472" lvl="1" indent="-347472" eaLnBrk="1" hangingPunct="1">
              <a:lnSpc>
                <a:spcPct val="100000"/>
              </a:lnSpc>
              <a:spcBef>
                <a:spcPts val="900"/>
              </a:spcBef>
              <a:defRPr/>
            </a:pPr>
            <a:endParaRPr lang="en-US" dirty="0" smtClean="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smtClean="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smtClean="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smtClean="0">
                <a:solidFill>
                  <a:srgbClr val="000000"/>
                </a:solidFill>
                <a:latin typeface="Arial Narrow" charset="0"/>
              </a:rPr>
              <a:t>Cooked or reheated incorrectly</a:t>
            </a:r>
            <a:endParaRPr lang="en-US" dirty="0">
              <a:solidFill>
                <a:srgbClr val="000000"/>
              </a:solidFill>
              <a:latin typeface="Arial Narrow" charset="0"/>
            </a:endParaRP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4-5</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Preventing Time-Temperature Abuse</a:t>
            </a:r>
            <a:endParaRPr lang="en-US" dirty="0">
              <a:latin typeface="Arial Narrow" charset="0"/>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xmlns="" val="361764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4-6</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xmlns="" val="552977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thermometers</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4-7</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xmlns="" val="1913911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a:t>
            </a:r>
            <a:r>
              <a:rPr lang="en-US" dirty="0" smtClean="0">
                <a:solidFill>
                  <a:srgbClr val="000000"/>
                </a:solidFill>
                <a:latin typeface="Arial Narrow" charset="0"/>
              </a:rPr>
              <a:t>probes</a:t>
            </a:r>
            <a:endParaRPr lang="en-US" dirty="0">
              <a:solidFill>
                <a:srgbClr val="000000"/>
              </a:solidFill>
              <a:latin typeface="Arial Narrow" charset="0"/>
            </a:endParaRP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4-8</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4334"/>
            <a:ext cx="2100072" cy="1820062"/>
          </a:xfrm>
          <a:prstGeom prst="rect">
            <a:avLst/>
          </a:prstGeom>
        </p:spPr>
      </p:pic>
    </p:spTree>
    <p:extLst>
      <p:ext uri="{BB962C8B-B14F-4D97-AF65-F5344CB8AC3E}">
        <p14:creationId xmlns:p14="http://schemas.microsoft.com/office/powerpoint/2010/main" xmlns="" val="93067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Use them </a:t>
            </a:r>
            <a:r>
              <a:rPr lang="en-US" dirty="0">
                <a:latin typeface="Arial Narrow" charset="0"/>
              </a:rPr>
              <a:t>to measure the surface temperature of food and equipment</a:t>
            </a:r>
          </a:p>
          <a:p>
            <a:pPr marL="347472" lvl="1" indent="-347472" eaLnBrk="1" hangingPunct="1">
              <a:lnSpc>
                <a:spcPct val="100000"/>
              </a:lnSpc>
              <a:spcBef>
                <a:spcPts val="900"/>
              </a:spcBef>
              <a:defRPr/>
            </a:pPr>
            <a:r>
              <a:rPr lang="en-US" dirty="0">
                <a:latin typeface="Arial Narrow" charset="0"/>
              </a:rPr>
              <a:t>Hold </a:t>
            </a:r>
            <a:r>
              <a:rPr lang="en-US" dirty="0" smtClean="0">
                <a:latin typeface="Arial Narrow" charset="0"/>
              </a:rPr>
              <a:t>them as </a:t>
            </a:r>
            <a:r>
              <a:rPr lang="en-US" dirty="0">
                <a:latin typeface="Arial Narrow" charset="0"/>
              </a:rPr>
              <a:t>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a:t>
            </a:r>
            <a:r>
              <a:rPr lang="en-US" dirty="0" smtClean="0">
                <a:latin typeface="Arial Narrow" charset="0"/>
              </a:rPr>
              <a:t>the manufacturer’s </a:t>
            </a:r>
            <a:r>
              <a:rPr lang="en-US" dirty="0">
                <a:latin typeface="Arial Narrow" charset="0"/>
              </a:rPr>
              <a:t>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4-9</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xmlns="" val="14728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2352</Words>
  <Application>Microsoft Office PowerPoint</Application>
  <PresentationFormat>On-screen Show (4:3)</PresentationFormat>
  <Paragraphs>234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3_SS5e_08_16hr</vt:lpstr>
      <vt:lpstr>Slide 1</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Review</vt:lpstr>
      <vt:lpstr>Review</vt:lpstr>
      <vt:lpstr>Review</vt:lpstr>
      <vt:lpstr>Review</vt:lpstr>
      <vt:lpstr>Review</vt:lpstr>
      <vt:lpstr>Review</vt:lpstr>
      <vt:lpstr>Review</vt:lpstr>
      <vt:lpstr>Review</vt:lpstr>
      <vt:lpstr>Apply Your Knowledge </vt:lpstr>
      <vt:lpstr>Activity</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55</cp:revision>
  <cp:lastPrinted>2012-07-02T14:43:34Z</cp:lastPrinted>
  <dcterms:created xsi:type="dcterms:W3CDTF">2012-06-21T22:14:15Z</dcterms:created>
  <dcterms:modified xsi:type="dcterms:W3CDTF">2015-08-09T23:40:31Z</dcterms:modified>
</cp:coreProperties>
</file>