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65" r:id="rId2"/>
    <p:sldId id="366"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 id="384" r:id="rId21"/>
    <p:sldId id="385" r:id="rId22"/>
    <p:sldId id="386" r:id="rId23"/>
    <p:sldId id="561" r:id="rId24"/>
    <p:sldId id="388" r:id="rId25"/>
    <p:sldId id="389" r:id="rId26"/>
    <p:sldId id="390" r:id="rId27"/>
    <p:sldId id="391" r:id="rId28"/>
    <p:sldId id="392" r:id="rId29"/>
    <p:sldId id="393" r:id="rId30"/>
    <p:sldId id="394" r:id="rId31"/>
    <p:sldId id="395" r:id="rId32"/>
    <p:sldId id="396" r:id="rId33"/>
    <p:sldId id="397" r:id="rId34"/>
    <p:sldId id="398" r:id="rId35"/>
    <p:sldId id="399" r:id="rId36"/>
    <p:sldId id="40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524" autoAdjust="0"/>
    <p:restoredTop sz="81032" autoAdjust="0"/>
  </p:normalViewPr>
  <p:slideViewPr>
    <p:cSldViewPr>
      <p:cViewPr>
        <p:scale>
          <a:sx n="100" d="100"/>
          <a:sy n="100" d="100"/>
        </p:scale>
        <p:origin x="-78" y="-72"/>
      </p:cViewPr>
      <p:guideLst>
        <p:guide orient="horz" pos="2160"/>
        <p:guide pos="519"/>
        <p:guide pos="428"/>
        <p:guide pos="315"/>
      </p:guideLst>
    </p:cSldViewPr>
  </p:slideViewPr>
  <p:notesTextViewPr>
    <p:cViewPr>
      <p:scale>
        <a:sx n="1" d="1"/>
        <a:sy n="1" d="1"/>
      </p:scale>
      <p:origin x="0" y="0"/>
    </p:cViewPr>
  </p:notesTextViewPr>
  <p:sorterViewPr>
    <p:cViewPr>
      <p:scale>
        <a:sx n="70" d="100"/>
        <a:sy n="70" d="100"/>
      </p:scale>
      <p:origin x="0" y="0"/>
    </p:cViewPr>
  </p:sorterViewPr>
  <p:notesViewPr>
    <p:cSldViewPr>
      <p:cViewPr varScale="1">
        <p:scale>
          <a:sx n="86" d="100"/>
          <a:sy n="86" d="100"/>
        </p:scale>
        <p:origin x="-312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2A18-4C54-4B1B-B3F7-348F673D4C0C}" type="datetimeFigureOut">
              <a:rPr lang="en-US" smtClean="0"/>
              <a:pPr/>
              <a:t>8/9/2015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94EC2-D9B4-4583-8DA9-E77DF161A85C}" type="slidenum">
              <a:rPr lang="en-US" smtClean="0"/>
              <a:pPr/>
              <a:t>‹#›</a:t>
            </a:fld>
            <a:endParaRPr lang="en-US" dirty="0"/>
          </a:p>
        </p:txBody>
      </p:sp>
    </p:spTree>
    <p:extLst>
      <p:ext uri="{BB962C8B-B14F-4D97-AF65-F5344CB8AC3E}">
        <p14:creationId xmlns:p14="http://schemas.microsoft.com/office/powerpoint/2010/main" xmlns="" val="251670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a:ln/>
        </p:spPr>
      </p:sp>
      <p:sp>
        <p:nvSpPr>
          <p:cNvPr id="402435"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02436"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495EC52-0243-9643-9D2B-9B2EC18CE35D}" type="slidenum">
              <a:rPr lang="en-US" sz="1200" b="0">
                <a:solidFill>
                  <a:prstClr val="black"/>
                </a:solidFill>
              </a:rPr>
              <a:pPr eaLnBrk="1" hangingPunct="1">
                <a:defRPr/>
              </a:pPr>
              <a:t>1</a:t>
            </a:fld>
            <a:endParaRPr lang="en-US" sz="1200" b="0"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Shell eggs must be received at an air temperature of 45ºF (7ºC) or lower.</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B. Hot TCS food must be received at 135ºF (57ºC) or higher.</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shrimp shows evidence of thawing and refreezing. There are ice crystals and frozen liquids on the food and the packaging. This may be evidence of thawing and refreezing, which shows the food has been time-temperature abused.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water stain on the flour bag shows that the flour had become wet at some point.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leaks, dampness, or water stains (which means the item was wet at some point).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flour bag has a tear or puncture, which may have been made by pests. These pests may have contaminated the product.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tears, holes, or punctures in their packaging.</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Likewise, reject cans with labels that are not intact or have bulging or swollen ends, rust, or dents.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box of Danish has been damaged by rodents, and droppings can be seen inside the box.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items with signs of pests or pest damage.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All food packaged in a reduced-oxygen environment, such as vacuum-packed meat, must be rejected if the packaging is bloated or leaking.</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Items with broken cartons or seals, or items with dirty and discolored packaging should also be rejected.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Do not accept cases or packages that appear to have been tampered with.</a:t>
            </a:r>
          </a:p>
          <a:p>
            <a:pPr marL="112163" indent="-112163" defTabSz="897301" fontAlgn="base">
              <a:spcBef>
                <a:spcPct val="30000"/>
              </a:spcBef>
              <a:spcAft>
                <a:spcPct val="0"/>
              </a:spcAft>
              <a:buFontTx/>
              <a:buChar char="•"/>
              <a:defRP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Fish often has a fresh ocean or seaweed smell.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Reject food with an abnormal or unpleasant odor.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Reject meat, fish, or poultry that is slimy, sticky, or dry. Also reject it if it has soft flesh that leaves an imprint when you touch it.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B74277C-45DE-684F-8480-70D2E47E8954}" type="slidenum">
              <a:rPr lang="en-US" sz="1200" b="0">
                <a:solidFill>
                  <a:prstClr val="black"/>
                </a:solidFill>
              </a:rPr>
              <a:pPr eaLnBrk="1" hangingPunct="1">
                <a:defRPr/>
              </a:pPr>
              <a:t>19</a:t>
            </a:fld>
            <a:endParaRPr lang="en-US" sz="1200" b="0" dirty="0">
              <a:solidFill>
                <a:prstClr val="black"/>
              </a:solidFill>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0"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7064248-031F-844B-9103-3B9850F5F5C6}" type="slidenum">
              <a:rPr lang="en-US" sz="1200" b="0">
                <a:solidFill>
                  <a:prstClr val="black"/>
                </a:solidFill>
              </a:rPr>
              <a:pPr eaLnBrk="1" hangingPunct="1">
                <a:defRPr/>
              </a:pPr>
              <a:t>20</a:t>
            </a:fld>
            <a:endParaRPr lang="en-US" sz="1200" b="0" dirty="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b="0"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21</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endParaRPr lang="en-US" dirty="0">
              <a:latin typeface="Times New Roman" charset="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686FA09-A99E-0448-B1FC-AE23899095D6}" type="slidenum">
              <a:rPr lang="en-US" sz="1200" b="0">
                <a:solidFill>
                  <a:prstClr val="black"/>
                </a:solidFill>
              </a:rPr>
              <a:pPr eaLnBrk="1" hangingPunct="1">
                <a:defRPr/>
              </a:pPr>
              <a:t>22</a:t>
            </a:fld>
            <a:endParaRPr lang="en-US" sz="1200" b="0" dirty="0">
              <a:solidFill>
                <a:prstClr val="black"/>
              </a:solidFill>
            </a:endParaRPr>
          </a:p>
        </p:txBody>
      </p:sp>
      <p:sp>
        <p:nvSpPr>
          <p:cNvPr id="419843" name="Rectangle 2"/>
          <p:cNvSpPr>
            <a:spLocks noGrp="1" noRot="1" noChangeAspect="1" noChangeArrowheads="1" noTextEdit="1"/>
          </p:cNvSpPr>
          <p:nvPr>
            <p:ph type="sldImg"/>
          </p:nvPr>
        </p:nvSpPr>
        <p:spPr>
          <a:ln/>
        </p:spPr>
      </p:sp>
      <p:sp>
        <p:nvSpPr>
          <p:cNvPr id="419844"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Labeling food is important for many reasons. Illnesses have occurred when unlabeled chemicals were mistaken for food such as flour, sugar, and baking powder. Customers have also suffered allergic reactions when food was unknowingly prepped with a food allergen that was not labeled.</a:t>
            </a:r>
          </a:p>
          <a:p>
            <a:pPr marL="112163" indent="-112163">
              <a:buFontTx/>
              <a:buChar char="•"/>
              <a:defRPr/>
            </a:pPr>
            <a:r>
              <a:rPr lang="en-US" dirty="0">
                <a:latin typeface="Times New Roman" charset="0"/>
                <a:cs typeface="+mn-cs"/>
              </a:rPr>
              <a:t>It is not necessary to label food if </a:t>
            </a:r>
            <a:r>
              <a:rPr lang="en-US" dirty="0" smtClean="0">
                <a:latin typeface="Times New Roman" charset="0"/>
                <a:cs typeface="+mn-cs"/>
              </a:rPr>
              <a:t>it will clearly not </a:t>
            </a:r>
            <a:r>
              <a:rPr lang="en-US" dirty="0">
                <a:latin typeface="Times New Roman" charset="0"/>
                <a:cs typeface="+mn-cs"/>
              </a:rPr>
              <a:t>be mistaken for another item. The food must be easily identified by </a:t>
            </a:r>
            <a:r>
              <a:rPr lang="en-US" dirty="0" smtClean="0">
                <a:latin typeface="Times New Roman" charset="0"/>
                <a:cs typeface="+mn-cs"/>
              </a:rPr>
              <a:t>sight.</a:t>
            </a:r>
            <a:endParaRPr lang="en-US" dirty="0">
              <a:latin typeface="Times New Roman" charset="0"/>
              <a:cs typeface="+mn-cs"/>
            </a:endParaRPr>
          </a:p>
          <a:p>
            <a:pPr marL="112163" indent="-112163">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25163D-CAD0-5B43-AFDE-1DF096F658B4}" type="slidenum">
              <a:rPr lang="en-US" sz="1200" b="0">
                <a:solidFill>
                  <a:prstClr val="black"/>
                </a:solidFill>
              </a:rPr>
              <a:pPr eaLnBrk="1" hangingPunct="1">
                <a:defRPr/>
              </a:pPr>
              <a:t>23</a:t>
            </a:fld>
            <a:endParaRPr lang="en-US" sz="1200" b="0" dirty="0">
              <a:solidFill>
                <a:prstClr val="black"/>
              </a:solidFill>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xfrm>
            <a:off x="857250" y="4404922"/>
            <a:ext cx="5365578" cy="4664127"/>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2163" indent="-112163">
              <a:buFontTx/>
              <a:buChar char="•"/>
              <a:defRPr/>
            </a:pPr>
            <a:r>
              <a:rPr lang="en-US" dirty="0">
                <a:latin typeface="Times New Roman" charset="0"/>
                <a:cs typeface="+mn-cs"/>
              </a:rPr>
              <a:t>Food packaged in the operation that is being sold to customers for use at home must be labeled. The label must include the information on the slide.</a:t>
            </a:r>
          </a:p>
          <a:p>
            <a:pPr marL="112163" indent="-112163">
              <a:buFontTx/>
              <a:buChar char="•"/>
              <a:defRPr/>
            </a:pPr>
            <a:r>
              <a:rPr lang="en-US" dirty="0">
                <a:latin typeface="Times New Roman" charset="0"/>
                <a:cs typeface="+mn-cs"/>
              </a:rPr>
              <a:t>Naming the source of each major food allergen contained in the food is not necessary if the source is already part of the common name of the ingredient. </a:t>
            </a:r>
            <a:endParaRPr lang="en-US" dirty="0" smtClean="0">
              <a:latin typeface="Times New Roman" charset="0"/>
              <a:cs typeface="+mn-cs"/>
            </a:endParaRPr>
          </a:p>
          <a:p>
            <a:pPr marL="112163" marR="0" indent="-112163"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These labeling requirements do not apply to customers’ leftover food items placed in carry-out containers.</a:t>
            </a:r>
            <a:endParaRPr lang="en-US" dirty="0" smtClean="0">
              <a:latin typeface="Times New Roman" charset="0"/>
              <a:cs typeface="+mn-cs"/>
            </a:endParaRPr>
          </a:p>
          <a:p>
            <a:pPr marL="0" indent="0">
              <a:buFontTx/>
              <a:buNone/>
              <a:defRPr/>
            </a:pPr>
            <a:endParaRPr lang="en-US" dirty="0">
              <a:latin typeface="Times New Roman" charset="0"/>
              <a:cs typeface="+mn-cs"/>
            </a:endParaRPr>
          </a:p>
          <a:p>
            <a:pPr marL="112163" indent="-112163">
              <a:buFontTx/>
              <a:buChar char="•"/>
              <a:defRPr/>
            </a:pPr>
            <a:endParaRPr lang="en-US" dirty="0">
              <a:latin typeface="Times New Roman" charset="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048F4C1-3C6B-4845-B4A7-9BB1EEA768AA}" type="slidenum">
              <a:rPr lang="en-US" sz="1200" b="0">
                <a:solidFill>
                  <a:prstClr val="black"/>
                </a:solidFill>
              </a:rPr>
              <a:pPr eaLnBrk="1" hangingPunct="1">
                <a:defRPr/>
              </a:pPr>
              <a:t>24</a:t>
            </a:fld>
            <a:endParaRPr lang="en-US" sz="1200" b="0" dirty="0">
              <a:solidFill>
                <a:prstClr val="black"/>
              </a:solidFill>
            </a:endParaRPr>
          </a:p>
        </p:txBody>
      </p:sp>
      <p:sp>
        <p:nvSpPr>
          <p:cNvPr id="422915" name="Rectangle 2"/>
          <p:cNvSpPr>
            <a:spLocks noGrp="1" noRot="1" noChangeAspect="1" noChangeArrowheads="1" noTextEdit="1"/>
          </p:cNvSpPr>
          <p:nvPr>
            <p:ph type="sldImg"/>
          </p:nvPr>
        </p:nvSpPr>
        <p:spPr>
          <a:ln/>
        </p:spPr>
      </p:sp>
      <p:sp>
        <p:nvSpPr>
          <p:cNvPr id="5" name="Notes Placeholder 1"/>
          <p:cNvSpPr>
            <a:spLocks noGrp="1"/>
          </p:cNvSpPr>
          <p:nvPr>
            <p:ph type="body" idx="3"/>
          </p:nvPr>
        </p:nvSpPr>
        <p:spPr>
          <a:xfrm>
            <a:off x="686421" y="4344025"/>
            <a:ext cx="5486711" cy="4114488"/>
          </a:xfrm>
        </p:spPr>
        <p:txBody>
          <a:bodyPr/>
          <a:lstStyle/>
          <a:p>
            <a:pPr marL="112163" indent="-112163">
              <a:defRPr/>
            </a:pPr>
            <a:r>
              <a:rPr lang="en-US" b="1" dirty="0" smtClean="0"/>
              <a:t>Instructor Notes</a:t>
            </a:r>
            <a:endParaRPr lang="en-US" b="1" dirty="0">
              <a:latin typeface="Times New Roman" charset="0"/>
              <a:ea typeface="ＭＳ Ｐゴシック" charset="0"/>
              <a:cs typeface="ＭＳ Ｐゴシック" charset="0"/>
            </a:endParaRPr>
          </a:p>
          <a:p>
            <a:pPr marL="112163" indent="-112163">
              <a:buFontTx/>
              <a:buChar char="•"/>
              <a:defRPr/>
            </a:pPr>
            <a:r>
              <a:rPr lang="en-US" dirty="0">
                <a:latin typeface="Times New Roman" charset="0"/>
              </a:rPr>
              <a:t>Ready-to-eat TCS food must be date marked if held for longer than 24 hours. It must indicate when the food must be sold, eaten, or thrown out. </a:t>
            </a:r>
            <a:endParaRPr lang="en-US" b="1" dirty="0" smtClean="0"/>
          </a:p>
          <a:p>
            <a:endParaRPr lang="en-US" b="1"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0FD5921-2DEB-8549-B44F-BEE03304F576}" type="slidenum">
              <a:rPr lang="en-US" sz="1200" b="0">
                <a:solidFill>
                  <a:prstClr val="black"/>
                </a:solidFill>
              </a:rPr>
              <a:pPr eaLnBrk="1" hangingPunct="1">
                <a:defRPr/>
              </a:pPr>
              <a:t>25</a:t>
            </a:fld>
            <a:endParaRPr lang="en-US" sz="1200" b="0" dirty="0">
              <a:solidFill>
                <a:prstClr val="black"/>
              </a:solidFill>
            </a:endParaRPr>
          </a:p>
        </p:txBody>
      </p:sp>
      <p:sp>
        <p:nvSpPr>
          <p:cNvPr id="423939" name="Rectangle 2"/>
          <p:cNvSpPr>
            <a:spLocks noGrp="1" noRot="1" noChangeAspect="1" noChangeArrowheads="1" noTextEdit="1"/>
          </p:cNvSpPr>
          <p:nvPr>
            <p:ph type="sldImg"/>
          </p:nvPr>
        </p:nvSpPr>
        <p:spPr>
          <a:ln/>
        </p:spPr>
      </p:sp>
      <p:sp>
        <p:nvSpPr>
          <p:cNvPr id="3" name="Notes Placeholder 2"/>
          <p:cNvSpPr>
            <a:spLocks noGrp="1"/>
          </p:cNvSpPr>
          <p:nvPr>
            <p:ph type="body" idx="1"/>
          </p:nvPr>
        </p:nvSpPr>
        <p:spPr>
          <a:xfrm>
            <a:off x="633620" y="4459574"/>
            <a:ext cx="5486711" cy="4114488"/>
          </a:xfrm>
        </p:spPr>
        <p:txBody>
          <a:bodyPr/>
          <a:lstStyle/>
          <a:p>
            <a:pPr>
              <a:defRPr/>
            </a:pPr>
            <a:r>
              <a:rPr lang="en-US" b="1" dirty="0">
                <a:cs typeface="Times New Roman" pitchFamily="18" charset="0"/>
              </a:rPr>
              <a:t>Instructor Notes</a:t>
            </a:r>
          </a:p>
          <a:p>
            <a:pPr marL="168244" indent="-168244">
              <a:buFont typeface="Arial" pitchFamily="34" charset="0"/>
              <a:buChar char="•"/>
              <a:defRPr/>
            </a:pPr>
            <a:r>
              <a:rPr lang="en-US" dirty="0">
                <a:cs typeface="Times New Roman" pitchFamily="18" charset="0"/>
              </a:rPr>
              <a:t>Operations have a variety of systems for date marking. Some write the day or date the food was prepped on the label. Others write the use-by day or date on the </a:t>
            </a:r>
            <a:r>
              <a:rPr lang="en-US" dirty="0" smtClean="0">
                <a:cs typeface="Times New Roman" pitchFamily="18" charset="0"/>
              </a:rPr>
              <a:t>label.</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7AE794C-009E-9B47-99FA-5307D6C0A05A}" type="slidenum">
              <a:rPr lang="en-US" sz="1200" b="0">
                <a:solidFill>
                  <a:prstClr val="black"/>
                </a:solidFill>
              </a:rPr>
              <a:pPr eaLnBrk="1" hangingPunct="1">
                <a:defRPr/>
              </a:pPr>
              <a:t>26</a:t>
            </a:fld>
            <a:endParaRPr lang="en-US" sz="1200" b="0" dirty="0">
              <a:solidFill>
                <a:prstClr val="black"/>
              </a:solidFill>
            </a:endParaRPr>
          </a:p>
        </p:txBody>
      </p:sp>
      <p:sp>
        <p:nvSpPr>
          <p:cNvPr id="424963" name="Rectangle 2"/>
          <p:cNvSpPr>
            <a:spLocks noGrp="1" noRot="1" noChangeAspect="1" noChangeArrowheads="1" noTextEdit="1"/>
          </p:cNvSpPr>
          <p:nvPr>
            <p:ph type="sldImg"/>
          </p:nvPr>
        </p:nvSpPr>
        <p:spPr>
          <a:ln/>
        </p:spPr>
      </p:sp>
      <p:sp>
        <p:nvSpPr>
          <p:cNvPr id="2" name="Notes Placeholder 1"/>
          <p:cNvSpPr>
            <a:spLocks noGrp="1"/>
          </p:cNvSpPr>
          <p:nvPr>
            <p:ph type="body" idx="1"/>
          </p:nvPr>
        </p:nvSpPr>
        <p:spPr>
          <a:xfrm>
            <a:off x="686421" y="4459574"/>
            <a:ext cx="5486711" cy="4114488"/>
          </a:xfrm>
        </p:spPr>
        <p:txBody>
          <a:bodyPr/>
          <a:lstStyle/>
          <a:p>
            <a:endParaRPr lang="en-US" b="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smtClean="0">
                <a:latin typeface="Times New Roman" charset="0"/>
              </a:rPr>
              <a:t>Instructor Notes</a:t>
            </a:r>
          </a:p>
          <a:p>
            <a:pPr marL="112163" indent="-112163">
              <a:buFontTx/>
              <a:buChar char="•"/>
              <a:defRPr/>
            </a:pPr>
            <a:r>
              <a:rPr lang="en-US" dirty="0" smtClean="0">
                <a:latin typeface="Times New Roman" charset="0"/>
              </a:rPr>
              <a:t>Use </a:t>
            </a:r>
            <a:r>
              <a:rPr lang="en-US" dirty="0">
                <a:latin typeface="Times New Roman" charset="0"/>
              </a:rPr>
              <a:t>the next several slides to discuss </a:t>
            </a:r>
            <a:r>
              <a:rPr lang="en-US" dirty="0" smtClean="0">
                <a:latin typeface="Times New Roman" charset="0"/>
              </a:rPr>
              <a:t>correct storage practices for food </a:t>
            </a:r>
            <a:r>
              <a:rPr lang="en-US" dirty="0">
                <a:latin typeface="Times New Roman" charset="0"/>
              </a:rPr>
              <a:t>and foodservice supplies. Ask your students to look at the </a:t>
            </a:r>
            <a:r>
              <a:rPr lang="en-US" dirty="0" smtClean="0">
                <a:latin typeface="Times New Roman" charset="0"/>
              </a:rPr>
              <a:t>situation and determine if the practice in question is correct or incorrect. </a:t>
            </a:r>
            <a:r>
              <a:rPr lang="en-US" dirty="0">
                <a:latin typeface="Times New Roman" charset="0"/>
              </a:rPr>
              <a:t>Use the talking points for each slide to ensure that the necessary principles are discussed afterwards. </a:t>
            </a:r>
          </a:p>
          <a:p>
            <a:pPr marL="112163" indent="-112163">
              <a:buFontTx/>
              <a:buChar char="•"/>
              <a:defRPr/>
            </a:pPr>
            <a:r>
              <a:rPr lang="en-US" dirty="0">
                <a:latin typeface="Times New Roman" charset="0"/>
              </a:rPr>
              <a:t>To ensure that everyone in class participates, pass out index cards with the letters A and B on them. Have each student answer each question by holding up the letter A or B.</a:t>
            </a:r>
          </a:p>
        </p:txBody>
      </p:sp>
      <p:sp>
        <p:nvSpPr>
          <p:cNvPr id="4" name="Slide Number Placeholder 3"/>
          <p:cNvSpPr>
            <a:spLocks noGrp="1"/>
          </p:cNvSpPr>
          <p:nvPr>
            <p:ph type="sldNum" sz="quarter" idx="10"/>
          </p:nvPr>
        </p:nvSpPr>
        <p:spPr/>
        <p:txBody>
          <a:bodyPr/>
          <a:lstStyle/>
          <a:p>
            <a:pPr>
              <a:defRPr/>
            </a:pPr>
            <a:fld id="{E1470029-A89C-3948-A056-70844596351F}" type="slidenum">
              <a:rPr lang="en-US" smtClean="0"/>
              <a:pPr>
                <a:defRPr/>
              </a:pPr>
              <a:t>27</a:t>
            </a:fld>
            <a:endParaRPr lang="en-US" dirty="0"/>
          </a:p>
        </p:txBody>
      </p:sp>
    </p:spTree>
    <p:extLst>
      <p:ext uri="{BB962C8B-B14F-4D97-AF65-F5344CB8AC3E}">
        <p14:creationId xmlns:p14="http://schemas.microsoft.com/office/powerpoint/2010/main" xmlns="" val="22899228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hanging thermometer should be placed in the warmest part of the cooler. That would be in a location closest to the door rather than in the back of the unit where the temperatures would be coldest.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Storage </a:t>
            </a:r>
            <a:r>
              <a:rPr lang="en-US" baseline="0" dirty="0" smtClean="0">
                <a:cs typeface="Times New Roman" pitchFamily="18" charset="0"/>
              </a:rPr>
              <a:t>units must have at least </a:t>
            </a:r>
            <a:r>
              <a:rPr lang="en-US" dirty="0">
                <a:latin typeface="Times New Roman" pitchFamily="18" charset="0"/>
                <a:ea typeface="ＭＳ Ｐゴシック" charset="0"/>
                <a:cs typeface="ＭＳ Ｐゴシック" charset="0"/>
              </a:rPr>
              <a:t>one air temperature measuring device. It must be accurate to +/- 3ºF or +/- 1.5ºC.</a:t>
            </a:r>
            <a:r>
              <a:rPr lang="en-US" baseline="0" dirty="0" smtClean="0">
                <a:cs typeface="Times New Roman" pitchFamily="18" charset="0"/>
              </a:rPr>
              <a:t> </a:t>
            </a:r>
            <a:endParaRPr lang="en-US" dirty="0" smtClean="0">
              <a:cs typeface="Times New Roman" pitchFamily="18" charset="0"/>
            </a:endParaRPr>
          </a:p>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defRPr/>
            </a:pPr>
            <a:r>
              <a:rPr lang="en-US" dirty="0">
                <a:latin typeface="Times New Roman" pitchFamily="18" charset="0"/>
                <a:ea typeface="ＭＳ Ｐゴシック" charset="0"/>
                <a:cs typeface="ＭＳ Ｐゴシック" charset="0"/>
              </a:rPr>
              <a:t>The answer is B. The chicken salad is </a:t>
            </a:r>
            <a:r>
              <a:rPr lang="en-US" dirty="0" smtClean="0"/>
              <a:t>68ºC </a:t>
            </a:r>
            <a:r>
              <a:rPr lang="en-US" dirty="0">
                <a:latin typeface="Times New Roman" pitchFamily="18" charset="0"/>
                <a:ea typeface="ＭＳ Ｐゴシック" charset="0"/>
                <a:cs typeface="ＭＳ Ｐゴシック" charset="0"/>
              </a:rPr>
              <a:t>(</a:t>
            </a:r>
            <a:r>
              <a:rPr lang="en-US" dirty="0" smtClean="0"/>
              <a:t>20ºC</a:t>
            </a:r>
            <a:r>
              <a:rPr lang="en-US" dirty="0">
                <a:latin typeface="Times New Roman" pitchFamily="18" charset="0"/>
                <a:ea typeface="ＭＳ Ｐゴシック" charset="0"/>
                <a:cs typeface="ＭＳ Ｐゴシック" charset="0"/>
              </a:rPr>
              <a:t>), which is in the temperature danger zone. </a:t>
            </a:r>
          </a:p>
          <a:p>
            <a:pPr marL="112163" indent="-112163">
              <a:buFontTx/>
              <a:buChar char="•"/>
              <a:defRPr/>
            </a:pPr>
            <a:r>
              <a:rPr lang="en-US" dirty="0">
                <a:latin typeface="Times New Roman" pitchFamily="18" charset="0"/>
                <a:ea typeface="ＭＳ Ｐゴシック" charset="0"/>
                <a:cs typeface="ＭＳ Ｐゴシック" charset="0"/>
              </a:rPr>
              <a:t>Store cold TCS food at an internal temperature of </a:t>
            </a:r>
            <a:r>
              <a:rPr lang="en-US" dirty="0" smtClean="0"/>
              <a:t>41ºF </a:t>
            </a:r>
            <a:r>
              <a:rPr lang="en-US" dirty="0">
                <a:latin typeface="Times New Roman" pitchFamily="18" charset="0"/>
                <a:ea typeface="ＭＳ Ｐゴシック" charset="0"/>
                <a:cs typeface="ＭＳ Ｐゴシック" charset="0"/>
              </a:rPr>
              <a:t>(</a:t>
            </a:r>
            <a:r>
              <a:rPr lang="en-US" dirty="0" smtClean="0"/>
              <a:t>5ºC</a:t>
            </a:r>
            <a:r>
              <a:rPr lang="en-US" dirty="0">
                <a:latin typeface="Times New Roman" pitchFamily="18" charset="0"/>
                <a:ea typeface="ＭＳ Ｐゴシック" charset="0"/>
                <a:cs typeface="ＭＳ Ｐゴシック" charset="0"/>
              </a:rPr>
              <a:t>) or lower.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Monitor food temperatures regularly. Randomly sample the temperature of stored food to verify that the cooler is working.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3C3A2C7-87C8-6347-B337-3F65079E3CF3}" type="slidenum">
              <a:rPr lang="en-US" sz="1200" b="0">
                <a:solidFill>
                  <a:prstClr val="black"/>
                </a:solidFill>
              </a:rPr>
              <a:pPr eaLnBrk="1" hangingPunct="1">
                <a:defRPr/>
              </a:pPr>
              <a:t>3</a:t>
            </a:fld>
            <a:endParaRPr lang="en-US" sz="1200" b="0" dirty="0">
              <a:solidFill>
                <a:prstClr val="black"/>
              </a:solidFill>
            </a:endParaRPr>
          </a:p>
        </p:txBody>
      </p:sp>
      <p:sp>
        <p:nvSpPr>
          <p:cNvPr id="404483" name="Rectangle 2"/>
          <p:cNvSpPr>
            <a:spLocks noGrp="1" noRot="1" noChangeAspect="1" noChangeArrowheads="1" noTextEdit="1"/>
          </p:cNvSpPr>
          <p:nvPr>
            <p:ph type="sldImg"/>
          </p:nvPr>
        </p:nvSpPr>
        <p:spPr>
          <a:ln/>
        </p:spPr>
      </p:sp>
      <p:sp>
        <p:nvSpPr>
          <p:cNvPr id="404484"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Food must be purchased from approved, reputable suppliers. These suppliers have been inspected and can show you an inspection report. They also meet all applicable local, state, and federal laws. This applies to all suppliers in the supply chain. Your operation</a:t>
            </a:r>
            <a:r>
              <a:rPr lang="ja-JP" altLang="en-US" dirty="0">
                <a:latin typeface="Times New Roman" charset="0"/>
                <a:cs typeface="+mn-cs"/>
              </a:rPr>
              <a:t>’</a:t>
            </a:r>
            <a:r>
              <a:rPr lang="en-US" dirty="0">
                <a:latin typeface="Times New Roman" charset="0"/>
                <a:cs typeface="+mn-cs"/>
              </a:rPr>
              <a:t>s chain can include growers, shippers, packers, manufacturers, distributors (trucking fleets and warehouses), and local markets.</a:t>
            </a:r>
          </a:p>
          <a:p>
            <a:pPr marL="112163" indent="-112163">
              <a:buFontTx/>
              <a:buChar char="•"/>
              <a:defRPr/>
            </a:pPr>
            <a:r>
              <a:rPr lang="en-US" dirty="0">
                <a:latin typeface="Times New Roman" charset="0"/>
                <a:cs typeface="+mn-cs"/>
              </a:rPr>
              <a:t>Develop a relationship with your suppliers, and get to know their food safety practices. Consider reviewing their most recent inspection reports. These reports can be from the U.S. Department of Agriculture (USDA), the Food and Drug Administration (FDA), or a third-party inspector. They should be based on Good Manufacturing Practices (GMP) or Good Agricultural Practices (GAP).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The potato salad is clearly and accurately labeled. It contains the name of the food as well as a date mark. The date mark indicates that the food must be used within two days. This is a best practice, most likely dictated by company policy.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All items that are not in their original containers must be labeled. Food labels should include the common name of the food or a statement that clearly and accurately identifies it. It is not necessary to label food if it clearly will not be mistaken for another item. The food must be easily identified by sight.</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Ready-to-eat TCS food must be date marked if held for longer than 24 hours. It must indicate when the food must be sold, eaten, or thrown out.</a:t>
            </a:r>
          </a:p>
          <a:p>
            <a:pPr marL="112163" indent="-112163">
              <a:buFontTx/>
              <a:buChar char="•"/>
              <a:defRPr/>
            </a:pPr>
            <a:r>
              <a:rPr lang="en-US" dirty="0">
                <a:latin typeface="Times New Roman" pitchFamily="18" charset="0"/>
                <a:ea typeface="ＭＳ Ｐゴシック" charset="0"/>
                <a:cs typeface="ＭＳ Ｐゴシック" charset="0"/>
              </a:rPr>
              <a:t>Ready-to-eat TCS food can be stored for only seven days if it is held at </a:t>
            </a:r>
            <a:r>
              <a:rPr lang="en-US" dirty="0" smtClean="0"/>
              <a:t>41ºF </a:t>
            </a:r>
            <a:r>
              <a:rPr lang="en-US" dirty="0">
                <a:latin typeface="Times New Roman" pitchFamily="18" charset="0"/>
                <a:ea typeface="ＭＳ Ｐゴシック" charset="0"/>
                <a:cs typeface="ＭＳ Ｐゴシック" charset="0"/>
              </a:rPr>
              <a:t>(</a:t>
            </a:r>
            <a:r>
              <a:rPr lang="en-US" dirty="0" smtClean="0"/>
              <a:t>5ºC</a:t>
            </a:r>
            <a:r>
              <a:rPr lang="en-US" dirty="0">
                <a:latin typeface="Times New Roman" pitchFamily="18" charset="0"/>
                <a:ea typeface="ＭＳ Ｐゴシック" charset="0"/>
                <a:cs typeface="ＭＳ Ｐゴシック" charset="0"/>
              </a:rPr>
              <a:t>) or lower. The count begins on the day that the food was prepared or a commercial container was opened.</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Operations have a variety of systems for date marking. Some write the day or date the food was prepped on the label. Others write the use-by day or date on the label.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31</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A. The cans are being rotated according to FIFO.</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items with the earliest use-by or expiration dates in front of items with later dates.</a:t>
            </a:r>
          </a:p>
          <a:p>
            <a:pPr defTabSz="897301" fontAlgn="base">
              <a:spcBef>
                <a:spcPct val="30000"/>
              </a:spcBef>
              <a:spcAft>
                <a:spcPct val="0"/>
              </a:spcAft>
              <a:defRPr/>
            </a:pPr>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32</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 onions are being stored with chemicals.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all items in designated storage areas.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33</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These items are stored on the floor of the walk-in cooler. </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Store items away from walls and at least six inches (15 centimeters) off the floor.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34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The answer is B. Raw meat is being stored above ready-to-eat food. Some of the meat has also not been covered correctly.</a:t>
            </a:r>
          </a:p>
          <a:p>
            <a:pPr marL="112163" indent="-112163" defTabSz="897301" fontAlgn="base">
              <a:spcBef>
                <a:spcPct val="30000"/>
              </a:spcBef>
              <a:spcAft>
                <a:spcPct val="0"/>
              </a:spcAft>
              <a:buFontTx/>
              <a:buChar char="•"/>
              <a:defRPr/>
            </a:pPr>
            <a:r>
              <a:rPr lang="en-US" dirty="0">
                <a:latin typeface="Times New Roman" pitchFamily="18" charset="0"/>
                <a:ea typeface="ＭＳ Ｐゴシック" charset="0"/>
                <a:cs typeface="ＭＳ Ｐゴシック" charset="0"/>
              </a:rPr>
              <a:t> Wrap or cover food. Store raw meat, poultry, and seafood separately from ready-to-eat food. If raw and ready-to-eat food cannot be stored separately, store ready-to-eat food above raw meat, poultry, and seafood. This will prevent juices from raw food from dripping onto ready-to-eat food.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A1B799-A53A-334F-BAC2-57038DA4BAE8}" type="slidenum">
              <a:rPr lang="en-US" sz="1200" b="0">
                <a:solidFill>
                  <a:prstClr val="black"/>
                </a:solidFill>
              </a:rPr>
              <a:pPr eaLnBrk="1" hangingPunct="1">
                <a:defRPr/>
              </a:pPr>
              <a:t>35</a:t>
            </a:fld>
            <a:endParaRPr lang="en-US" sz="1200" b="0" dirty="0">
              <a:solidFill>
                <a:prstClr val="black"/>
              </a:solidFill>
            </a:endParaRPr>
          </a:p>
        </p:txBody>
      </p:sp>
      <p:sp>
        <p:nvSpPr>
          <p:cNvPr id="433155" name="Rectangle 2"/>
          <p:cNvSpPr>
            <a:spLocks noGrp="1" noRot="1" noChangeAspect="1" noChangeArrowheads="1" noTextEdit="1"/>
          </p:cNvSpPr>
          <p:nvPr>
            <p:ph type="sldImg"/>
          </p:nvPr>
        </p:nvSpPr>
        <p:spPr>
          <a:ln/>
        </p:spPr>
      </p:sp>
      <p:sp>
        <p:nvSpPr>
          <p:cNvPr id="433156"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r>
              <a:rPr lang="en-US" b="1" dirty="0">
                <a:latin typeface="Times New Roman" charset="0"/>
                <a:cs typeface="+mn-cs"/>
              </a:rPr>
              <a:t>Instructor Notes</a:t>
            </a:r>
            <a:endParaRPr lang="en-US" dirty="0">
              <a:latin typeface="Times New Roman" charset="0"/>
              <a:cs typeface="+mn-cs"/>
            </a:endParaRPr>
          </a:p>
          <a:p>
            <a:pPr marL="112163" indent="-112163">
              <a:buFontTx/>
              <a:buChar char="•"/>
              <a:defRPr/>
            </a:pPr>
            <a:r>
              <a:rPr lang="en-US" dirty="0">
                <a:latin typeface="Times New Roman" charset="0"/>
                <a:cs typeface="+mn-cs"/>
              </a:rPr>
              <a:t>Raw meat, poultry, and seafood can be stored with or above ready-to-eat food in a freezer if all of the items have been commercially processed and packaged. </a:t>
            </a:r>
          </a:p>
          <a:p>
            <a:pPr marL="112163" indent="-112163">
              <a:buFontTx/>
              <a:buChar char="•"/>
              <a:defRPr/>
            </a:pPr>
            <a:r>
              <a:rPr lang="en-US" dirty="0">
                <a:latin typeface="Times New Roman" charset="0"/>
                <a:cs typeface="+mn-cs"/>
              </a:rPr>
              <a:t>Frozen food that is being thawed in coolers must also be stored below ready-to-eat food.</a:t>
            </a:r>
          </a:p>
          <a:p>
            <a:pPr marL="112163" indent="-112163">
              <a:buFontTx/>
              <a:buChar char="•"/>
              <a:defRPr/>
            </a:pPr>
            <a:r>
              <a:rPr lang="en-US" dirty="0">
                <a:latin typeface="Times New Roman" charset="0"/>
                <a:cs typeface="+mn-cs"/>
              </a:rPr>
              <a:t>As an exception, ground meat and ground fish can be stored above whole cuts of beef and pork. To do this, make sure the packaging keeps out pathogens and chemicals. It also must not leak.</a:t>
            </a:r>
          </a:p>
          <a:p>
            <a:pPr marL="112163" indent="-112163">
              <a:defRPr/>
            </a:pPr>
            <a:endParaRPr lang="en-US" dirty="0">
              <a:latin typeface="Times New Roman" charset="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3CC3F5C-04D0-804A-9BD8-F86B66BC2EB7}" type="slidenum">
              <a:rPr lang="en-US" sz="1200" b="0">
                <a:solidFill>
                  <a:prstClr val="black"/>
                </a:solidFill>
              </a:rPr>
              <a:pPr eaLnBrk="1" hangingPunct="1">
                <a:defRPr/>
              </a:pPr>
              <a:t>36</a:t>
            </a:fld>
            <a:endParaRPr lang="en-US" sz="1200" b="0" dirty="0">
              <a:solidFill>
                <a:prstClr val="black"/>
              </a:solidFill>
            </a:endParaRPr>
          </a:p>
        </p:txBody>
      </p:sp>
      <p:sp>
        <p:nvSpPr>
          <p:cNvPr id="434179" name="Rectangle 2"/>
          <p:cNvSpPr>
            <a:spLocks noGrp="1" noRot="1" noChangeAspect="1" noChangeArrowheads="1" noTextEdit="1"/>
          </p:cNvSpPr>
          <p:nvPr>
            <p:ph type="sldImg"/>
          </p:nvPr>
        </p:nvSpPr>
        <p:spPr>
          <a:ln/>
        </p:spPr>
      </p:sp>
      <p:sp>
        <p:nvSpPr>
          <p:cNvPr id="434180" name="Rectangle 3"/>
          <p:cNvSpPr>
            <a:spLocks noGrp="1" noChangeArrowheads="1"/>
          </p:cNvSpPr>
          <p:nvPr>
            <p:ph type="body" idx="1"/>
          </p:nvPr>
        </p:nvSpPr>
        <p:spPr>
          <a:xfrm>
            <a:off x="857250" y="4423660"/>
            <a:ext cx="5365578" cy="3633553"/>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295" tIns="48148" rIns="96295" bIns="48148"/>
          <a:lstStyle/>
          <a:p>
            <a:pPr marL="112163" indent="-112163">
              <a:defRPr/>
            </a:pPr>
            <a:endParaRPr lang="en-US" b="0"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11F61C4-F16B-5C44-A3AA-F67A8B6BD215}" type="slidenum">
              <a:rPr lang="en-US" sz="1200" b="0">
                <a:solidFill>
                  <a:prstClr val="black"/>
                </a:solidFill>
              </a:rPr>
              <a:pPr eaLnBrk="1" hangingPunct="1">
                <a:defRPr/>
              </a:pPr>
              <a:t>4</a:t>
            </a:fld>
            <a:endParaRPr lang="en-US" sz="1200" b="0" dirty="0">
              <a:solidFill>
                <a:prstClr val="black"/>
              </a:solidFill>
            </a:endParaRPr>
          </a:p>
        </p:txBody>
      </p:sp>
      <p:sp>
        <p:nvSpPr>
          <p:cNvPr id="406531" name="Rectangle 2"/>
          <p:cNvSpPr>
            <a:spLocks noGrp="1" noRot="1" noChangeAspect="1" noChangeArrowheads="1" noTextEdit="1"/>
          </p:cNvSpPr>
          <p:nvPr>
            <p:ph type="sldImg"/>
          </p:nvPr>
        </p:nvSpPr>
        <p:spPr>
          <a:ln/>
        </p:spPr>
      </p:sp>
      <p:sp>
        <p:nvSpPr>
          <p:cNvPr id="406532"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Some foodservice operations receive food </a:t>
            </a:r>
            <a:r>
              <a:rPr lang="en-US" dirty="0" smtClean="0">
                <a:latin typeface="Times New Roman" charset="0"/>
                <a:cs typeface="+mn-cs"/>
              </a:rPr>
              <a:t>after hours </a:t>
            </a:r>
            <a:r>
              <a:rPr lang="en-US" dirty="0">
                <a:latin typeface="Times New Roman" charset="0"/>
                <a:cs typeface="+mn-cs"/>
              </a:rPr>
              <a:t>when they are closed for business. This is often referred to as a key drop delivery.</a:t>
            </a:r>
          </a:p>
          <a:p>
            <a:pPr marL="112163" indent="-112163">
              <a:buFontTx/>
              <a:buChar char="•"/>
              <a:defRPr/>
            </a:pPr>
            <a:r>
              <a:rPr lang="en-US" dirty="0">
                <a:latin typeface="Times New Roman" charset="0"/>
                <a:cs typeface="+mn-cs"/>
              </a:rPr>
              <a:t>The supplier is given a key or other access to the operation to make the delivery. Products are then placed in coolers, freezers, and </a:t>
            </a:r>
            <a:r>
              <a:rPr lang="en-US" dirty="0" smtClean="0">
                <a:latin typeface="Times New Roman" charset="0"/>
                <a:cs typeface="+mn-cs"/>
              </a:rPr>
              <a:t>dry-storage </a:t>
            </a:r>
            <a:r>
              <a:rPr lang="en-US" dirty="0">
                <a:latin typeface="Times New Roman" charset="0"/>
                <a:cs typeface="+mn-cs"/>
              </a:rPr>
              <a:t>areas. The delivery must be inspected once you arrive at the operation and meet the criteria identified in the slide.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C76942-D465-BA44-9C33-2F7B39977000}" type="slidenum">
              <a:rPr lang="en-US" sz="1200" b="0">
                <a:solidFill>
                  <a:prstClr val="black"/>
                </a:solidFill>
              </a:rPr>
              <a:pPr eaLnBrk="1" hangingPunct="1">
                <a:defRPr/>
              </a:pPr>
              <a:t>5</a:t>
            </a:fld>
            <a:endParaRPr lang="en-US" sz="1200" b="0" dirty="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items you have received may sometimes be recalled by the manufacturer. This may happen when food contamination is confirmed or suspected. It can also occur when items have been mislabeled or misbranded. Often food is recalled when food allergens have not been identified on the label. Most vendors will notify you of the recall. However, you should also monitor recall notifications made by the FDA and the USDA. Follow the guidelines in the slide when notified of a recall.</a:t>
            </a:r>
          </a:p>
          <a:p>
            <a:pPr marL="112163" indent="-112163">
              <a:buFontTx/>
              <a:buChar char="•"/>
              <a:defRPr/>
            </a:pPr>
            <a:r>
              <a:rPr lang="en-US" dirty="0">
                <a:latin typeface="Times New Roman" charset="0"/>
                <a:cs typeface="+mn-cs"/>
              </a:rPr>
              <a:t>Identify the recalled food items by matching information from the recall notice to the item. This may include the manufacturer</a:t>
            </a:r>
            <a:r>
              <a:rPr lang="ja-JP" altLang="en-US" dirty="0">
                <a:latin typeface="Times New Roman" charset="0"/>
                <a:cs typeface="+mn-cs"/>
              </a:rPr>
              <a:t>’</a:t>
            </a:r>
            <a:r>
              <a:rPr lang="en-US" dirty="0">
                <a:latin typeface="Times New Roman" charset="0"/>
                <a:cs typeface="+mn-cs"/>
              </a:rPr>
              <a:t>s ID, the time the item was manufactured, and the item</a:t>
            </a:r>
            <a:r>
              <a:rPr lang="ja-JP" altLang="en-US" dirty="0">
                <a:latin typeface="Times New Roman" charset="0"/>
                <a:cs typeface="+mn-cs"/>
              </a:rPr>
              <a:t>’</a:t>
            </a:r>
            <a:r>
              <a:rPr lang="en-US" dirty="0">
                <a:latin typeface="Times New Roman" charset="0"/>
                <a:cs typeface="+mn-cs"/>
              </a:rPr>
              <a:t>s use-by date.</a:t>
            </a:r>
          </a:p>
          <a:p>
            <a:pPr marL="112163" indent="-112163">
              <a:buFontTx/>
              <a:buChar char="•"/>
              <a:defRPr/>
            </a:pPr>
            <a:r>
              <a:rPr lang="en-US" dirty="0">
                <a:latin typeface="Times New Roman" charset="0"/>
                <a:cs typeface="+mn-cs"/>
              </a:rPr>
              <a:t>Remove the item from inventory, and place it in a secure and appropriate location. That may be a cooler or dry-storage area.</a:t>
            </a:r>
          </a:p>
          <a:p>
            <a:pPr marL="112163" indent="-112163">
              <a:buFontTx/>
              <a:buChar char="•"/>
              <a:defRPr/>
            </a:pPr>
            <a:r>
              <a:rPr lang="en-US" dirty="0">
                <a:latin typeface="Times New Roman" charset="0"/>
                <a:cs typeface="+mn-cs"/>
              </a:rPr>
              <a:t>The recalled item must be stored separately from food, utensils, equipment, linens, and single-use items. </a:t>
            </a:r>
          </a:p>
          <a:p>
            <a:pPr marL="112163" indent="-112163">
              <a:buFontTx/>
              <a:buChar char="•"/>
              <a:defRPr/>
            </a:pPr>
            <a:r>
              <a:rPr lang="en-US" dirty="0">
                <a:latin typeface="Times New Roman" charset="0"/>
                <a:cs typeface="+mn-cs"/>
              </a:rPr>
              <a:t>Label the item in a way that will prevent it from being placed back in inventory. Some operations do this by including a Do Not Use and Do Not Discard label on recalled food items. Inform staff not to use the product.</a:t>
            </a:r>
          </a:p>
          <a:p>
            <a:pPr marL="112163" indent="-112163">
              <a:buFontTx/>
              <a:buChar char="•"/>
              <a:defRPr/>
            </a:pPr>
            <a:r>
              <a:rPr lang="en-US" dirty="0">
                <a:latin typeface="Times New Roman" charset="0"/>
                <a:cs typeface="+mn-cs"/>
              </a:rPr>
              <a:t>Refer to the vendor</a:t>
            </a:r>
            <a:r>
              <a:rPr lang="ja-JP" altLang="en-US" dirty="0">
                <a:latin typeface="Times New Roman" charset="0"/>
                <a:cs typeface="+mn-cs"/>
              </a:rPr>
              <a:t>’</a:t>
            </a:r>
            <a:r>
              <a:rPr lang="en-US" dirty="0">
                <a:latin typeface="Times New Roman" charset="0"/>
                <a:cs typeface="+mn-cs"/>
              </a:rPr>
              <a:t>s notification or recall notice for what to do with the item. For example, you might be instructed to throw it out or return it to the vendor.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63B48D4C-943D-3A4A-8AD5-261DAB0434C1}" type="slidenum">
              <a:rPr lang="en-US" sz="1200" b="0">
                <a:solidFill>
                  <a:prstClr val="black"/>
                </a:solidFill>
              </a:rPr>
              <a:pPr eaLnBrk="1" hangingPunct="1">
                <a:defRPr/>
              </a:pPr>
              <a:t>6</a:t>
            </a:fld>
            <a:endParaRPr lang="en-US" sz="1200" b="0" dirty="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57250" y="4423660"/>
            <a:ext cx="5365578" cy="4645389"/>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6656" tIns="48328" rIns="96656" bIns="48328"/>
          <a:lstStyle/>
          <a:p>
            <a:pPr marL="112163" indent="-112163">
              <a:defRPr/>
            </a:pPr>
            <a:r>
              <a:rPr lang="en-US" b="1" dirty="0">
                <a:latin typeface="Times New Roman" charset="0"/>
                <a:ea typeface="ＭＳ Ｐゴシック" charset="0"/>
                <a:cs typeface="ＭＳ Ｐゴシック" charset="0"/>
              </a:rPr>
              <a:t>Instructor Notes</a:t>
            </a:r>
          </a:p>
          <a:p>
            <a:pPr marL="112163" indent="-112163">
              <a:buFontTx/>
              <a:buChar char="•"/>
              <a:defRPr/>
            </a:pPr>
            <a:r>
              <a:rPr lang="en-US" dirty="0">
                <a:latin typeface="Times New Roman" charset="0"/>
                <a:ea typeface="ＭＳ Ｐゴシック" charset="0"/>
                <a:cs typeface="ＭＳ Ｐゴシック" charset="0"/>
              </a:rPr>
              <a:t>Use the next several slides to discuss accept/reject criteria for receiving food and foodservice supplies. Ask your students to look at the product and description and decide whether to accept or reject it. Use the talking points for each slide to ensure that the necessary principles are discussed afterwards. </a:t>
            </a:r>
          </a:p>
          <a:p>
            <a:pPr marL="112163" indent="-112163">
              <a:buFontTx/>
              <a:buChar char="•"/>
              <a:defRPr/>
            </a:pPr>
            <a:r>
              <a:rPr lang="en-US" dirty="0">
                <a:latin typeface="Times New Roman" charset="0"/>
                <a:ea typeface="ＭＳ Ｐゴシック" charset="0"/>
                <a:cs typeface="ＭＳ Ｐゴシック" charset="0"/>
              </a:rPr>
              <a:t>To ensure that everyone in class participates, pass out index cards with the letters A and B on them. Have each student answer each question by holding up the letter A or B.</a:t>
            </a:r>
          </a:p>
          <a:p>
            <a:pPr marL="112163" indent="-112163">
              <a:defRPr/>
            </a:pPr>
            <a:endParaRPr lang="en-US" dirty="0">
              <a:latin typeface="Times New Roman"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Cold TCS food, such as meat, must be received at 41ºF (5ºC) or lower, unless otherwise specified. </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Live oysters, mussels, clams, and scallops must be received at an air temperature of 45ºF (7ºC) and an internal temperature no greater than 50ºF (10ºC). Once received, the shellfish must be cooled to 41</a:t>
            </a:r>
            <a:r>
              <a:rPr lang="en-US" dirty="0" smtClean="0"/>
              <a:t>º</a:t>
            </a:r>
            <a:r>
              <a:rPr lang="en-US" dirty="0">
                <a:latin typeface="Times New Roman" pitchFamily="18" charset="0"/>
                <a:ea typeface="ＭＳ Ｐゴシック" charset="0"/>
                <a:cs typeface="ＭＳ Ｐゴシック" charset="0"/>
              </a:rPr>
              <a:t>F (5</a:t>
            </a:r>
            <a:r>
              <a:rPr lang="en-US" dirty="0" smtClean="0"/>
              <a:t>º</a:t>
            </a:r>
            <a:r>
              <a:rPr lang="en-US" dirty="0">
                <a:latin typeface="Times New Roman" pitchFamily="18" charset="0"/>
                <a:ea typeface="ＭＳ Ｐゴシック" charset="0"/>
                <a:cs typeface="ＭＳ Ｐゴシック" charset="0"/>
              </a:rPr>
              <a:t>C) or lower in four hours.</a:t>
            </a:r>
          </a:p>
          <a:p>
            <a:pPr marL="112163" indent="-112163">
              <a:buFontTx/>
              <a:buChar char="•"/>
            </a:pPr>
            <a:r>
              <a:rPr lang="en-US" dirty="0">
                <a:latin typeface="Times New Roman" pitchFamily="18" charset="0"/>
                <a:ea typeface="ＭＳ Ｐゴシック" charset="0"/>
                <a:cs typeface="ＭＳ Ｐゴシック" charset="0"/>
              </a:rPr>
              <a:t>Shucked shellfish must be received at 45ºF (7ºC) or lower. The shellfish must then be cooled to 41ºF (5ºC) or lower in four hours.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75278" y="4561071"/>
            <a:ext cx="5730530" cy="4319041"/>
          </a:xfrm>
          <a:noFill/>
          <a:ln/>
        </p:spPr>
        <p:txBody>
          <a:bodyPr/>
          <a:lstStyle/>
          <a:p>
            <a:pPr marL="112163" indent="-112163"/>
            <a:r>
              <a:rPr lang="en-US" b="1" dirty="0" smtClean="0">
                <a:latin typeface="Times New Roman" charset="0"/>
              </a:rPr>
              <a:t>Instructor Notes</a:t>
            </a:r>
          </a:p>
          <a:p>
            <a:pPr marL="112163" indent="-112163">
              <a:buFontTx/>
              <a:buChar char="•"/>
            </a:pPr>
            <a:r>
              <a:rPr lang="en-US" dirty="0">
                <a:latin typeface="Times New Roman" pitchFamily="18" charset="0"/>
                <a:ea typeface="ＭＳ Ｐゴシック" charset="0"/>
                <a:cs typeface="ＭＳ Ｐゴシック" charset="0"/>
              </a:rPr>
              <a:t>The answer is A. Milk must be received at 45ºF (7ºC) or lower. Cool the milk to 41ºF (5ºC) or lower in four hours.</a:t>
            </a:r>
          </a:p>
          <a:p>
            <a:endParaRPr lang="en-US" dirty="0">
              <a:latin typeface="Times New Roman" pitchFamily="18"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56572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7143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4018348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1268754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3756557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1886258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749285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35017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772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10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269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1448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40741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26764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0466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xmlns=""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35591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6" r:id="rId13"/>
    <p:sldLayoutId id="2147483681" r:id="rId14"/>
    <p:sldLayoutId id="2147483682"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0211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Eggs received at an air temperature of 50</a:t>
            </a:r>
            <a:r>
              <a:rPr lang="en-US" sz="2400" b="1" dirty="0" smtClean="0">
                <a:solidFill>
                  <a:srgbClr val="005CAB"/>
                </a:solidFill>
              </a:rPr>
              <a:t>º</a:t>
            </a:r>
            <a:r>
              <a:rPr lang="en-US" sz="2400" b="1" dirty="0" smtClean="0">
                <a:solidFill>
                  <a:srgbClr val="005CAB"/>
                </a:solidFill>
                <a:ea typeface="+mn-ea"/>
              </a:rPr>
              <a:t>F (10</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4530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1"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Hot TCS food received at </a:t>
            </a:r>
            <a:br>
              <a:rPr lang="en-US" sz="2400" b="1" dirty="0" smtClean="0">
                <a:solidFill>
                  <a:srgbClr val="005CAB"/>
                </a:solidFill>
                <a:ea typeface="+mn-ea"/>
              </a:rPr>
            </a:br>
            <a:r>
              <a:rPr lang="en-US" sz="2400" b="1" dirty="0" smtClean="0">
                <a:solidFill>
                  <a:srgbClr val="005CAB"/>
                </a:solidFill>
                <a:ea typeface="+mn-ea"/>
              </a:rPr>
              <a:t>120</a:t>
            </a:r>
            <a:r>
              <a:rPr lang="en-US" sz="2400" b="1" dirty="0" smtClean="0">
                <a:solidFill>
                  <a:srgbClr val="005CAB"/>
                </a:solidFill>
              </a:rPr>
              <a:t>º</a:t>
            </a:r>
            <a:r>
              <a:rPr lang="en-US" sz="2400" b="1" dirty="0" smtClean="0">
                <a:solidFill>
                  <a:srgbClr val="005CAB"/>
                </a:solidFill>
                <a:ea typeface="+mn-ea"/>
              </a:rPr>
              <a:t>F (49</a:t>
            </a:r>
            <a:r>
              <a:rPr lang="en-US" sz="2400" b="1" dirty="0" smtClean="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6618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Frozen shrimp</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1081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Flour</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1471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Flour</a:t>
            </a:r>
            <a:endParaRPr lang="en-US" sz="2400" b="1" dirty="0">
              <a:solidFill>
                <a:srgbClr val="005CAB"/>
              </a:solidFill>
              <a:ea typeface="+mn-ea"/>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289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5838"/>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Danish</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974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ROP meat</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6940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4"/>
            <a:ext cx="2743200" cy="878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Fresh tuna with a seaweed smell</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8609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798765"/>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Fresh pork chops that are sticky </a:t>
            </a:r>
            <a:endParaRPr lang="en-US" sz="2400" b="1" dirty="0">
              <a:solidFill>
                <a:srgbClr val="005CAB"/>
              </a:solidFill>
              <a:ea typeface="+mn-ea"/>
            </a:endParaRPr>
          </a:p>
        </p:txBody>
      </p:sp>
      <p:pic>
        <p:nvPicPr>
          <p:cNvPr id="9"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5968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body" idx="1"/>
          </p:nvPr>
        </p:nvSpPr>
        <p:spPr>
          <a:xfrm>
            <a:off x="393192" y="1143000"/>
            <a:ext cx="5073363" cy="4773805"/>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a:t>
            </a:r>
            <a:r>
              <a:rPr lang="en-US" dirty="0">
                <a:latin typeface="Arial Narrow" charset="0"/>
                <a:cs typeface="+mn-cs"/>
              </a:rPr>
              <a:t>:</a:t>
            </a:r>
          </a:p>
          <a:p>
            <a:pPr marL="347472" lvl="1" indent="-347472" eaLnBrk="1" hangingPunct="1">
              <a:lnSpc>
                <a:spcPct val="100000"/>
              </a:lnSpc>
              <a:spcBef>
                <a:spcPts val="900"/>
              </a:spcBef>
              <a:defRPr/>
            </a:pPr>
            <a:r>
              <a:rPr lang="en-US" dirty="0">
                <a:latin typeface="Arial Narrow" charset="0"/>
              </a:rPr>
              <a:t>Shellfish must be received with shellstock identification </a:t>
            </a:r>
            <a:r>
              <a:rPr lang="en-US" dirty="0" smtClean="0">
                <a:latin typeface="Arial Narrow" charset="0"/>
              </a:rPr>
              <a:t>tags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Tags indicate when and where the shellfish were </a:t>
            </a:r>
            <a:r>
              <a:rPr lang="en-US" dirty="0" smtClean="0">
                <a:latin typeface="Arial Narrow" charset="0"/>
              </a:rPr>
              <a:t>harvested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be kept on file for 90 days from the date the last shellfish was used from its delivery </a:t>
            </a:r>
            <a:r>
              <a:rPr lang="en-US" dirty="0" smtClean="0">
                <a:latin typeface="Arial Narrow" charset="0"/>
              </a:rPr>
              <a:t>container</a:t>
            </a:r>
            <a:endParaRPr lang="en-US" dirty="0">
              <a:latin typeface="Arial Narrow" charset="0"/>
            </a:endParaRPr>
          </a:p>
        </p:txBody>
      </p:sp>
      <p:sp>
        <p:nvSpPr>
          <p:cNvPr id="13414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5-19</a:t>
            </a:r>
          </a:p>
        </p:txBody>
      </p:sp>
      <p:sp>
        <p:nvSpPr>
          <p:cNvPr id="134148"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xmlns="" val="17739758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Purchasing</a:t>
            </a:r>
          </a:p>
          <a:p>
            <a:pPr marL="0" indent="0" algn="ctr" eaLnBrk="1" hangingPunct="1">
              <a:spcBef>
                <a:spcPts val="0"/>
              </a:spcBef>
              <a:buFont typeface="Wingdings" pitchFamily="2" charset="2"/>
              <a:buNone/>
              <a:defRPr/>
            </a:pPr>
            <a:r>
              <a:rPr lang="en-US" sz="6000" dirty="0">
                <a:ln w="10160">
                  <a:solidFill>
                    <a:schemeClr val="accent1"/>
                  </a:solidFill>
                  <a:prstDash val="solid"/>
                </a:ln>
                <a:solidFill>
                  <a:schemeClr val="accent1"/>
                </a:solidFill>
                <a:ea typeface="+mn-ea"/>
                <a:cs typeface="+mn-cs"/>
              </a:rPr>
              <a:t>a</a:t>
            </a:r>
            <a:r>
              <a:rPr lang="en-US" sz="6000" dirty="0" smtClean="0">
                <a:ln w="10160">
                  <a:solidFill>
                    <a:schemeClr val="accent1"/>
                  </a:solidFill>
                  <a:prstDash val="solid"/>
                </a:ln>
                <a:solidFill>
                  <a:schemeClr val="accent1"/>
                </a:solidFill>
                <a:ea typeface="+mn-ea"/>
                <a:cs typeface="+mn-cs"/>
              </a:rPr>
              <a:t>nd</a:t>
            </a: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Receiving</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a:t>
            </a:r>
          </a:p>
        </p:txBody>
      </p:sp>
    </p:spTree>
    <p:extLst>
      <p:ext uri="{BB962C8B-B14F-4D97-AF65-F5344CB8AC3E}">
        <p14:creationId xmlns:p14="http://schemas.microsoft.com/office/powerpoint/2010/main" xmlns="" val="3476313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3"/>
          <p:cNvSpPr>
            <a:spLocks noGrp="1" noChangeArrowheads="1"/>
          </p:cNvSpPr>
          <p:nvPr>
            <p:ph type="body" idx="1"/>
          </p:nvPr>
        </p:nvSpPr>
        <p:spPr>
          <a:xfrm>
            <a:off x="393192" y="1143000"/>
            <a:ext cx="8240713" cy="4622888"/>
          </a:xfrm>
        </p:spPr>
        <p:txBody>
          <a:bodyPr/>
          <a:lstStyle/>
          <a:p>
            <a:pPr marL="0" indent="0" eaLnBrk="1" hangingPunct="1">
              <a:defRPr/>
            </a:pPr>
            <a:r>
              <a:rPr lang="en-US" dirty="0">
                <a:latin typeface="Arial Narrow" charset="0"/>
                <a:cs typeface="+mn-cs"/>
              </a:rPr>
              <a:t>Required </a:t>
            </a:r>
            <a:r>
              <a:rPr lang="en-US" dirty="0" smtClean="0">
                <a:latin typeface="Arial Narrow" charset="0"/>
                <a:cs typeface="+mn-cs"/>
              </a:rPr>
              <a:t>documents: </a:t>
            </a:r>
            <a:endParaRPr lang="en-US" sz="1800"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Fish that will be eaten raw or partially cooked:</a:t>
            </a:r>
          </a:p>
          <a:p>
            <a:pPr marL="694944" lvl="2" indent="-347472" eaLnBrk="1" hangingPunct="1">
              <a:lnSpc>
                <a:spcPct val="100000"/>
              </a:lnSpc>
              <a:spcBef>
                <a:spcPts val="900"/>
              </a:spcBef>
              <a:defRPr/>
            </a:pPr>
            <a:r>
              <a:rPr lang="en-US" spc="-20" dirty="0" smtClean="0">
                <a:latin typeface="Arial Narrow" charset="0"/>
              </a:rPr>
              <a:t>Documentation </a:t>
            </a:r>
            <a:r>
              <a:rPr lang="en-US" spc="-20" dirty="0">
                <a:latin typeface="Arial Narrow" charset="0"/>
              </a:rPr>
              <a:t>must show the fish was correctly frozen before being </a:t>
            </a:r>
            <a:r>
              <a:rPr lang="en-US" spc="-20" dirty="0" smtClean="0">
                <a:latin typeface="Arial Narrow" charset="0"/>
              </a:rPr>
              <a:t>received</a:t>
            </a:r>
            <a:r>
              <a:rPr lang="en-US" dirty="0" smtClean="0">
                <a:latin typeface="Arial Narrow" charset="0"/>
              </a:rPr>
              <a:t>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a:t>
            </a:r>
            <a:r>
              <a:rPr lang="en-US" dirty="0" smtClean="0">
                <a:latin typeface="Arial Narrow" charset="0"/>
              </a:rPr>
              <a:t>fish </a:t>
            </a:r>
            <a:endParaRPr lang="en-US" dirty="0">
              <a:latin typeface="Arial Narrow" charset="0"/>
            </a:endParaRPr>
          </a:p>
          <a:p>
            <a:pPr marL="347472" lvl="1" indent="-347472" eaLnBrk="1" hangingPunct="1">
              <a:lnSpc>
                <a:spcPct val="100000"/>
              </a:lnSpc>
              <a:spcBef>
                <a:spcPts val="900"/>
              </a:spcBef>
              <a:defRPr/>
            </a:pPr>
            <a:r>
              <a:rPr lang="en-US" dirty="0" smtClean="0">
                <a:latin typeface="Arial Narrow" charset="0"/>
              </a:rPr>
              <a:t>Farm-raised fish:</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Must have documentation stating the fish was raised to FDA </a:t>
            </a:r>
            <a:r>
              <a:rPr lang="en-US" dirty="0" smtClean="0">
                <a:latin typeface="Arial Narrow" charset="0"/>
              </a:rPr>
              <a:t>standards </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Keep documents for 90 days from the sale of the fish</a:t>
            </a:r>
          </a:p>
        </p:txBody>
      </p:sp>
      <p:sp>
        <p:nvSpPr>
          <p:cNvPr id="13517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5-20</a:t>
            </a:r>
          </a:p>
        </p:txBody>
      </p:sp>
      <p:sp>
        <p:nvSpPr>
          <p:cNvPr id="13517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36816269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Storage</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5-21</a:t>
            </a:r>
          </a:p>
        </p:txBody>
      </p:sp>
    </p:spTree>
    <p:extLst>
      <p:ext uri="{BB962C8B-B14F-4D97-AF65-F5344CB8AC3E}">
        <p14:creationId xmlns:p14="http://schemas.microsoft.com/office/powerpoint/2010/main" xmlns="" val="3342242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3"/>
          <p:cNvSpPr>
            <a:spLocks noGrp="1" noChangeArrowheads="1"/>
          </p:cNvSpPr>
          <p:nvPr>
            <p:ph type="body" idx="1"/>
          </p:nvPr>
        </p:nvSpPr>
        <p:spPr>
          <a:xfrm>
            <a:off x="393192" y="1143000"/>
            <a:ext cx="508635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a:t>
            </a:r>
            <a:r>
              <a:rPr lang="en-US" dirty="0">
                <a:latin typeface="Arial Narrow" charset="0"/>
                <a:cs typeface="+mn-cs"/>
              </a:rPr>
              <a:t>for </a:t>
            </a:r>
            <a:r>
              <a:rPr lang="en-US" dirty="0" smtClean="0">
                <a:latin typeface="Arial Narrow" charset="0"/>
                <a:cs typeface="+mn-cs"/>
              </a:rPr>
              <a:t>use on-site: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All items not in their original containers must be labeled</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Food labels should include the common name of the food or a statement that clearly and accurately identifies it</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It is not necessary to label food if it clearly will not be mistaken for another </a:t>
            </a:r>
            <a:r>
              <a:rPr lang="en-US" dirty="0" smtClean="0">
                <a:solidFill>
                  <a:schemeClr val="tx1"/>
                </a:solidFill>
                <a:latin typeface="Arial Narrow" charset="0"/>
              </a:rPr>
              <a:t>item</a:t>
            </a:r>
            <a:endParaRPr lang="en-US" dirty="0">
              <a:solidFill>
                <a:schemeClr val="tx1"/>
              </a:solidFill>
              <a:latin typeface="Arial Narrow" charset="0"/>
            </a:endParaRPr>
          </a:p>
        </p:txBody>
      </p:sp>
      <p:sp>
        <p:nvSpPr>
          <p:cNvPr id="137219"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5-22</a:t>
            </a:r>
          </a:p>
        </p:txBody>
      </p:sp>
      <p:sp>
        <p:nvSpPr>
          <p:cNvPr id="137220"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2" name="Picture 1" descr="6e_c05_08_preplabel_r.jpg"/>
          <p:cNvPicPr>
            <a:picLocks noChangeAspect="1"/>
          </p:cNvPicPr>
          <p:nvPr/>
        </p:nvPicPr>
        <p:blipFill rotWithShape="1">
          <a:blip r:embed="rId3" cstate="print">
            <a:extLst>
              <a:ext uri="{28A0092B-C50C-407E-A947-70E740481C1C}">
                <a14:useLocalDpi xmlns:a14="http://schemas.microsoft.com/office/drawing/2010/main" xmlns="" val="0"/>
              </a:ext>
            </a:extLst>
          </a:blip>
          <a:srcRect l="8267" r="6356" b="2412"/>
          <a:stretch/>
        </p:blipFill>
        <p:spPr>
          <a:xfrm>
            <a:off x="6544776" y="1219201"/>
            <a:ext cx="2065824" cy="21336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1759597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3"/>
          <p:cNvSpPr>
            <a:spLocks noGrp="1" noChangeArrowheads="1"/>
          </p:cNvSpPr>
          <p:nvPr>
            <p:ph type="body" idx="1"/>
          </p:nvPr>
        </p:nvSpPr>
        <p:spPr>
          <a:xfrm>
            <a:off x="393192" y="1143000"/>
            <a:ext cx="7315200" cy="4983163"/>
          </a:xfrm>
        </p:spPr>
        <p:txBody>
          <a:bodyPr/>
          <a:lstStyle/>
          <a:p>
            <a:pPr marL="0" indent="0" eaLnBrk="1" hangingPunct="1">
              <a:tabLst>
                <a:tab pos="0" algn="l"/>
              </a:tabLst>
              <a:defRPr/>
            </a:pPr>
            <a:r>
              <a:rPr lang="en-US" dirty="0">
                <a:latin typeface="Arial Narrow" charset="0"/>
                <a:cs typeface="+mn-cs"/>
              </a:rPr>
              <a:t>Labeling </a:t>
            </a:r>
            <a:r>
              <a:rPr lang="en-US" dirty="0" smtClean="0">
                <a:latin typeface="Arial Narrow" charset="0"/>
                <a:cs typeface="+mn-cs"/>
              </a:rPr>
              <a:t>food packaged on-site </a:t>
            </a:r>
            <a:r>
              <a:rPr lang="en-US" dirty="0">
                <a:latin typeface="Arial Narrow" charset="0"/>
                <a:cs typeface="+mn-cs"/>
              </a:rPr>
              <a:t>for </a:t>
            </a:r>
            <a:r>
              <a:rPr lang="en-US" dirty="0" smtClean="0">
                <a:latin typeface="Arial Narrow" charset="0"/>
                <a:cs typeface="+mn-cs"/>
              </a:rPr>
              <a:t>retail sale:</a:t>
            </a:r>
            <a:endParaRPr lang="en-US" dirty="0">
              <a:latin typeface="Arial Narrow" charset="0"/>
              <a:cs typeface="+mn-cs"/>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Common name of the food or a statement clearly identifying </a:t>
            </a:r>
            <a:r>
              <a:rPr lang="en-US" dirty="0" smtClean="0">
                <a:solidFill>
                  <a:schemeClr val="tx1"/>
                </a:solidFill>
                <a:latin typeface="Arial Narrow" charset="0"/>
              </a:rPr>
              <a:t>it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Quantity of the </a:t>
            </a:r>
            <a:r>
              <a:rPr lang="en-US" dirty="0" smtClean="0">
                <a:solidFill>
                  <a:schemeClr val="tx1"/>
                </a:solidFill>
                <a:latin typeface="Arial Narrow" charset="0"/>
              </a:rPr>
              <a:t>food</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If the item contains two or more ingredients, list the ingredients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and sub ingredients in </a:t>
            </a:r>
            <a:r>
              <a:rPr lang="en-US" dirty="0">
                <a:solidFill>
                  <a:schemeClr val="tx1"/>
                </a:solidFill>
                <a:latin typeface="Arial Narrow" charset="0"/>
              </a:rPr>
              <a:t>descending order by </a:t>
            </a:r>
            <a:r>
              <a:rPr lang="en-US" dirty="0" smtClean="0">
                <a:solidFill>
                  <a:schemeClr val="tx1"/>
                </a:solidFill>
                <a:latin typeface="Arial Narrow" charset="0"/>
              </a:rPr>
              <a:t>weight</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List of artificial colors and flavors in the </a:t>
            </a:r>
            <a:r>
              <a:rPr lang="en-US" dirty="0" smtClean="0">
                <a:solidFill>
                  <a:schemeClr val="tx1"/>
                </a:solidFill>
                <a:latin typeface="Arial Narrow" charset="0"/>
              </a:rPr>
              <a:t>food, </a:t>
            </a:r>
            <a:r>
              <a:rPr lang="en-US" dirty="0">
                <a:solidFill>
                  <a:schemeClr val="tx1"/>
                </a:solidFill>
                <a:latin typeface="Arial Narrow" charset="0"/>
              </a:rPr>
              <a:t>including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chemical </a:t>
            </a:r>
            <a:r>
              <a:rPr lang="en-US" dirty="0">
                <a:solidFill>
                  <a:schemeClr val="tx1"/>
                </a:solidFill>
                <a:latin typeface="Arial Narrow" charset="0"/>
              </a:rPr>
              <a:t>preservatives</a:t>
            </a: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Name and place of business of the manufacturer, packer, </a:t>
            </a:r>
            <a:r>
              <a:rPr lang="en-US" dirty="0" smtClean="0">
                <a:solidFill>
                  <a:schemeClr val="tx1"/>
                </a:solidFill>
                <a:latin typeface="Arial Narrow" charset="0"/>
              </a:rPr>
              <a:t/>
            </a:r>
            <a:br>
              <a:rPr lang="en-US" dirty="0" smtClean="0">
                <a:solidFill>
                  <a:schemeClr val="tx1"/>
                </a:solidFill>
                <a:latin typeface="Arial Narrow" charset="0"/>
              </a:rPr>
            </a:br>
            <a:r>
              <a:rPr lang="en-US" dirty="0" smtClean="0">
                <a:solidFill>
                  <a:schemeClr val="tx1"/>
                </a:solidFill>
                <a:latin typeface="Arial Narrow" charset="0"/>
              </a:rPr>
              <a:t>or distributor</a:t>
            </a:r>
            <a:endParaRPr lang="en-US" dirty="0">
              <a:solidFill>
                <a:schemeClr val="tx1"/>
              </a:solidFill>
              <a:latin typeface="Arial Narrow" charset="0"/>
            </a:endParaRPr>
          </a:p>
          <a:p>
            <a:pPr marL="347472" lvl="1" indent="-347472" eaLnBrk="1" hangingPunct="1">
              <a:lnSpc>
                <a:spcPct val="100000"/>
              </a:lnSpc>
              <a:spcBef>
                <a:spcPts val="900"/>
              </a:spcBef>
              <a:tabLst>
                <a:tab pos="0" algn="l"/>
              </a:tabLst>
              <a:defRPr/>
            </a:pPr>
            <a:r>
              <a:rPr lang="en-US" dirty="0">
                <a:solidFill>
                  <a:schemeClr val="tx1"/>
                </a:solidFill>
                <a:latin typeface="Arial Narrow" charset="0"/>
              </a:rPr>
              <a:t>Source of each major food allergen contained in the </a:t>
            </a:r>
            <a:r>
              <a:rPr lang="en-US" dirty="0" smtClean="0">
                <a:solidFill>
                  <a:schemeClr val="tx1"/>
                </a:solidFill>
                <a:latin typeface="Arial Narrow" charset="0"/>
              </a:rPr>
              <a:t>food </a:t>
            </a:r>
            <a:endParaRPr lang="en-US" dirty="0">
              <a:solidFill>
                <a:schemeClr val="tx1"/>
              </a:solidFill>
              <a:latin typeface="Arial Narrow" charset="0"/>
            </a:endParaRPr>
          </a:p>
        </p:txBody>
      </p:sp>
      <p:sp>
        <p:nvSpPr>
          <p:cNvPr id="138243"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5-23</a:t>
            </a:r>
          </a:p>
        </p:txBody>
      </p:sp>
      <p:sp>
        <p:nvSpPr>
          <p:cNvPr id="138244"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43618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Date </a:t>
            </a:r>
            <a:r>
              <a:rPr lang="en-US" dirty="0" smtClean="0">
                <a:latin typeface="Arial Narrow" charset="0"/>
                <a:cs typeface="+mn-cs"/>
              </a:rPr>
              <a:t>marking:</a:t>
            </a:r>
            <a:endParaRPr lang="en-US" sz="1800" dirty="0">
              <a:latin typeface="Arial Narrow" charset="0"/>
              <a:cs typeface="+mn-cs"/>
            </a:endParaRPr>
          </a:p>
          <a:p>
            <a:pPr lvl="1" eaLnBrk="1" hangingPunct="1">
              <a:defRPr/>
            </a:pPr>
            <a:r>
              <a:rPr lang="en-US" dirty="0">
                <a:latin typeface="Arial Narrow" charset="0"/>
              </a:rPr>
              <a:t>Ready-to-eat TCS food can be stored for only seven days if it is held at </a:t>
            </a:r>
            <a:r>
              <a:rPr lang="en-US" dirty="0" smtClean="0">
                <a:latin typeface="Arial Narrow" charset="0"/>
              </a:rPr>
              <a:t>41ºF </a:t>
            </a:r>
            <a:r>
              <a:rPr lang="en-US" dirty="0">
                <a:latin typeface="Arial Narrow" charset="0"/>
              </a:rPr>
              <a:t>(</a:t>
            </a:r>
            <a:r>
              <a:rPr lang="en-US" dirty="0" smtClean="0">
                <a:latin typeface="Arial Narrow" charset="0"/>
              </a:rPr>
              <a:t>5ºC</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or </a:t>
            </a:r>
            <a:r>
              <a:rPr lang="en-US" dirty="0">
                <a:latin typeface="Arial Narrow" charset="0"/>
              </a:rPr>
              <a:t>lower</a:t>
            </a:r>
          </a:p>
          <a:p>
            <a:pPr marL="694944" lvl="2" indent="-347472" eaLnBrk="1" hangingPunct="1">
              <a:lnSpc>
                <a:spcPct val="100000"/>
              </a:lnSpc>
              <a:spcBef>
                <a:spcPts val="900"/>
              </a:spcBef>
              <a:defRPr/>
            </a:pPr>
            <a:r>
              <a:rPr lang="en-US" dirty="0">
                <a:solidFill>
                  <a:srgbClr val="000000"/>
                </a:solidFill>
                <a:latin typeface="Arial Narrow" charset="0"/>
              </a:rPr>
              <a:t>The count begins on the day that the food was prepared or a commercial container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was </a:t>
            </a:r>
            <a:r>
              <a:rPr lang="en-US" dirty="0">
                <a:solidFill>
                  <a:srgbClr val="000000"/>
                </a:solidFill>
                <a:latin typeface="Arial Narrow" charset="0"/>
              </a:rPr>
              <a:t>opened</a:t>
            </a:r>
          </a:p>
          <a:p>
            <a:pPr marL="694944" lvl="2" indent="-347472" eaLnBrk="1" hangingPunct="1">
              <a:lnSpc>
                <a:spcPct val="100000"/>
              </a:lnSpc>
              <a:spcBef>
                <a:spcPts val="900"/>
              </a:spcBef>
              <a:defRPr/>
            </a:pPr>
            <a:r>
              <a:rPr lang="en-US" dirty="0">
                <a:solidFill>
                  <a:srgbClr val="000000"/>
                </a:solidFill>
                <a:latin typeface="Arial Narrow" charset="0"/>
              </a:rPr>
              <a:t>For example, potato salad prepared and stored </a:t>
            </a:r>
            <a:r>
              <a:rPr lang="en-US" dirty="0" smtClean="0">
                <a:solidFill>
                  <a:srgbClr val="000000"/>
                </a:solidFill>
                <a:latin typeface="Arial Narrow" charset="0"/>
              </a:rPr>
              <a:t>on </a:t>
            </a:r>
            <a:r>
              <a:rPr lang="en-US" dirty="0">
                <a:solidFill>
                  <a:srgbClr val="000000"/>
                </a:solidFill>
                <a:latin typeface="Arial Narrow" charset="0"/>
              </a:rPr>
              <a:t>October 1 would have a discard date of October 7 on the label</a:t>
            </a:r>
          </a:p>
          <a:p>
            <a:pPr marL="694944" lvl="2" indent="-347472" eaLnBrk="1" hangingPunct="1">
              <a:lnSpc>
                <a:spcPct val="100000"/>
              </a:lnSpc>
              <a:spcBef>
                <a:spcPts val="900"/>
              </a:spcBef>
              <a:defRPr/>
            </a:pPr>
            <a:r>
              <a:rPr lang="en-US" dirty="0">
                <a:solidFill>
                  <a:srgbClr val="000000"/>
                </a:solidFill>
                <a:latin typeface="Arial Narrow" charset="0"/>
              </a:rPr>
              <a:t>Some operations write the day or date the food was prepared on the </a:t>
            </a:r>
            <a:r>
              <a:rPr lang="en-US" dirty="0" smtClean="0">
                <a:solidFill>
                  <a:srgbClr val="000000"/>
                </a:solidFill>
                <a:latin typeface="Arial Narrow" charset="0"/>
              </a:rPr>
              <a:t>label; others </a:t>
            </a:r>
            <a:r>
              <a:rPr lang="en-US" dirty="0">
                <a:solidFill>
                  <a:srgbClr val="000000"/>
                </a:solidFill>
                <a:latin typeface="Arial Narrow" charset="0"/>
              </a:rPr>
              <a:t>write the use-by day or date on the </a:t>
            </a:r>
            <a:r>
              <a:rPr lang="en-US" dirty="0" smtClean="0">
                <a:solidFill>
                  <a:srgbClr val="000000"/>
                </a:solidFill>
                <a:latin typeface="Arial Narrow" charset="0"/>
              </a:rPr>
              <a:t>label</a:t>
            </a:r>
            <a:endParaRPr lang="en-US" dirty="0">
              <a:solidFill>
                <a:srgbClr val="000000"/>
              </a:solidFill>
              <a:latin typeface="Arial Narrow" charset="0"/>
            </a:endParaRPr>
          </a:p>
          <a:p>
            <a:pPr marL="0" indent="0" eaLnBrk="1" hangingPunct="1">
              <a:defRPr/>
            </a:pPr>
            <a:endParaRPr lang="en-US" dirty="0">
              <a:solidFill>
                <a:srgbClr val="000000"/>
              </a:solidFill>
              <a:latin typeface="Arial Narrow" charset="0"/>
              <a:cs typeface="+mn-cs"/>
            </a:endParaRPr>
          </a:p>
        </p:txBody>
      </p:sp>
      <p:sp>
        <p:nvSpPr>
          <p:cNvPr id="140291"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5-24</a:t>
            </a:r>
          </a:p>
        </p:txBody>
      </p:sp>
      <p:sp>
        <p:nvSpPr>
          <p:cNvPr id="140292"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2200189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393192" y="1143000"/>
            <a:ext cx="8240713" cy="4328993"/>
          </a:xfrm>
        </p:spPr>
        <p:txBody>
          <a:bodyPr/>
          <a:lstStyle/>
          <a:p>
            <a:pPr marL="0" indent="0" eaLnBrk="1" hangingPunct="1">
              <a:buFont typeface="Wingdings" pitchFamily="2" charset="2"/>
              <a:buNone/>
              <a:defRPr/>
            </a:pPr>
            <a:r>
              <a:rPr lang="en-US" dirty="0" smtClean="0">
                <a:ea typeface="+mn-ea"/>
                <a:cs typeface="+mn-cs"/>
              </a:rPr>
              <a:t>Date marking:</a:t>
            </a:r>
            <a:endParaRPr lang="en-US" sz="1800" dirty="0" smtClean="0">
              <a:ea typeface="+mn-ea"/>
              <a:cs typeface="+mn-cs"/>
            </a:endParaRPr>
          </a:p>
          <a:p>
            <a:pPr marL="0" lvl="1" indent="0" eaLnBrk="1" hangingPunct="1">
              <a:buFont typeface="Wingdings" pitchFamily="2" charset="2"/>
              <a:buNone/>
              <a:defRPr/>
            </a:pPr>
            <a:r>
              <a:rPr lang="en-US" sz="2400" b="1" dirty="0" smtClean="0">
                <a:solidFill>
                  <a:srgbClr val="005CAB"/>
                </a:solidFill>
                <a:ea typeface="+mn-ea"/>
                <a:cs typeface="+mn-cs"/>
              </a:rPr>
              <a:t>If: </a:t>
            </a:r>
            <a:endParaRPr lang="en-US" dirty="0"/>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A commercially processed food has a use-by date that is less </a:t>
            </a:r>
            <a:br>
              <a:rPr lang="en-US" dirty="0" smtClean="0">
                <a:solidFill>
                  <a:srgbClr val="000000"/>
                </a:solidFill>
              </a:rPr>
            </a:br>
            <a:r>
              <a:rPr lang="en-US" dirty="0" smtClean="0">
                <a:solidFill>
                  <a:srgbClr val="000000"/>
                </a:solidFill>
              </a:rPr>
              <a:t>than seven days from the date the container was opened</a:t>
            </a:r>
          </a:p>
          <a:p>
            <a:pPr marL="0" lvl="1" indent="0" eaLnBrk="1" hangingPunct="1">
              <a:buNone/>
              <a:defRPr/>
            </a:pPr>
            <a:r>
              <a:rPr lang="en-US" sz="2400" b="1" dirty="0">
                <a:solidFill>
                  <a:srgbClr val="005CAB"/>
                </a:solidFill>
                <a:ea typeface="+mn-ea"/>
                <a:cs typeface="+mn-cs"/>
              </a:rPr>
              <a:t>Then:</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The container should be marked with this use-by date </a:t>
            </a:r>
            <a:r>
              <a:rPr lang="en-US" dirty="0">
                <a:solidFill>
                  <a:srgbClr val="000000"/>
                </a:solidFill>
              </a:rPr>
              <a:t/>
            </a:r>
            <a:br>
              <a:rPr lang="en-US" dirty="0">
                <a:solidFill>
                  <a:srgbClr val="000000"/>
                </a:solidFill>
              </a:rPr>
            </a:br>
            <a:r>
              <a:rPr lang="en-US" dirty="0">
                <a:solidFill>
                  <a:srgbClr val="000000"/>
                </a:solidFill>
              </a:rPr>
              <a:t>a</a:t>
            </a:r>
            <a:r>
              <a:rPr lang="en-US" dirty="0" smtClean="0">
                <a:solidFill>
                  <a:srgbClr val="000000"/>
                </a:solidFill>
              </a:rPr>
              <a:t>s long as the date is based on food safety </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1315"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5-25</a:t>
            </a:r>
          </a:p>
        </p:txBody>
      </p:sp>
      <p:sp>
        <p:nvSpPr>
          <p:cNvPr id="141316"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4074969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393192" y="1143000"/>
            <a:ext cx="5715000" cy="4983163"/>
          </a:xfrm>
        </p:spPr>
        <p:txBody>
          <a:bodyPr/>
          <a:lstStyle/>
          <a:p>
            <a:pPr marL="0" indent="0" eaLnBrk="1" hangingPunct="1">
              <a:buFont typeface="Wingdings" pitchFamily="2" charset="2"/>
              <a:buNone/>
              <a:defRPr/>
            </a:pPr>
            <a:r>
              <a:rPr lang="en-US" dirty="0" smtClean="0">
                <a:ea typeface="+mn-ea"/>
                <a:cs typeface="+mn-cs"/>
              </a:rPr>
              <a:t>Date marking:</a:t>
            </a:r>
            <a:endParaRPr lang="en-US" sz="1800" i="1" dirty="0">
              <a:ea typeface="+mn-ea"/>
              <a:cs typeface="+mn-cs"/>
            </a:endParaRP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When combining food in a dish with different </a:t>
            </a:r>
            <a:br>
              <a:rPr lang="en-US" dirty="0" smtClean="0">
                <a:solidFill>
                  <a:srgbClr val="000000"/>
                </a:solidFill>
              </a:rPr>
            </a:br>
            <a:r>
              <a:rPr lang="en-US" dirty="0" smtClean="0">
                <a:solidFill>
                  <a:srgbClr val="000000"/>
                </a:solidFill>
              </a:rPr>
              <a:t>use-by dates, the discard date of the dish should be based on the earliest prepared food</a:t>
            </a:r>
          </a:p>
          <a:p>
            <a:pPr marL="347472" lvl="1" indent="-347472" eaLnBrk="1" hangingPunct="1">
              <a:lnSpc>
                <a:spcPct val="100000"/>
              </a:lnSpc>
              <a:spcBef>
                <a:spcPts val="900"/>
              </a:spcBef>
              <a:buFont typeface="Wingdings" pitchFamily="2" charset="2"/>
              <a:buChar char="l"/>
              <a:tabLst>
                <a:tab pos="0" algn="l"/>
              </a:tabLst>
              <a:defRPr/>
            </a:pPr>
            <a:r>
              <a:rPr lang="en-US" dirty="0" smtClean="0">
                <a:solidFill>
                  <a:srgbClr val="000000"/>
                </a:solidFill>
              </a:rPr>
              <a:t>Consider</a:t>
            </a:r>
            <a:r>
              <a:rPr lang="en-US" dirty="0">
                <a:solidFill>
                  <a:srgbClr val="000000"/>
                </a:solidFill>
              </a:rPr>
              <a:t> </a:t>
            </a:r>
            <a:r>
              <a:rPr lang="en-US" dirty="0" smtClean="0">
                <a:solidFill>
                  <a:srgbClr val="000000"/>
                </a:solidFill>
              </a:rPr>
              <a:t>a shrimp and sausage jambalaya prepared on December 4</a:t>
            </a:r>
            <a:endParaRPr lang="en-US" dirty="0">
              <a:solidFill>
                <a:srgbClr val="000000"/>
              </a:solidFill>
            </a:endParaRP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shrimp has a use-by date of December 8</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sausage has a use-by date of December 10 </a:t>
            </a:r>
          </a:p>
          <a:p>
            <a:pPr marL="694944" lvl="2" indent="-347472" eaLnBrk="1" hangingPunct="1">
              <a:lnSpc>
                <a:spcPct val="100000"/>
              </a:lnSpc>
              <a:spcBef>
                <a:spcPts val="900"/>
              </a:spcBef>
              <a:buFont typeface="Courier New" pitchFamily="49" charset="0"/>
              <a:buChar char="o"/>
              <a:defRPr/>
            </a:pPr>
            <a:r>
              <a:rPr lang="en-US" dirty="0" smtClean="0">
                <a:solidFill>
                  <a:srgbClr val="000000"/>
                </a:solidFill>
              </a:rPr>
              <a:t>The use-by date of the jambalaya is December 8</a:t>
            </a:r>
          </a:p>
          <a:p>
            <a:pPr marL="538163" lvl="2" indent="0" eaLnBrk="1" hangingPunct="1">
              <a:buFont typeface="Courier New" pitchFamily="49" charset="0"/>
              <a:buChar char="o"/>
              <a:defRPr/>
            </a:pPr>
            <a:endParaRPr lang="en-US" dirty="0" smtClean="0">
              <a:solidFill>
                <a:srgbClr val="000000"/>
              </a:solidFill>
            </a:endParaRPr>
          </a:p>
          <a:p>
            <a:pPr marL="538163" lvl="2" indent="0" eaLnBrk="1" hangingPunct="1">
              <a:buFont typeface="Courier New" pitchFamily="49" charset="0"/>
              <a:buChar char="o"/>
              <a:defRPr/>
            </a:pPr>
            <a:endParaRPr lang="en-US" dirty="0" smtClean="0">
              <a:solidFill>
                <a:srgbClr val="000000"/>
              </a:solidFill>
            </a:endParaRPr>
          </a:p>
        </p:txBody>
      </p:sp>
      <p:sp>
        <p:nvSpPr>
          <p:cNvPr id="142339"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5-26</a:t>
            </a:r>
          </a:p>
        </p:txBody>
      </p:sp>
      <p:sp>
        <p:nvSpPr>
          <p:cNvPr id="142340"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xmlns="" val="67580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endParaRPr lang="en-US" sz="6000" dirty="0">
              <a:ln w="10160">
                <a:solidFill>
                  <a:schemeClr val="accent1"/>
                </a:solidFill>
                <a:prstDash val="solid"/>
              </a:ln>
              <a:solidFill>
                <a:schemeClr val="accent1"/>
              </a:solidFill>
              <a:effectLst>
                <a:outerShdw blurRad="38100" dist="32000" dir="5400000" algn="tl">
                  <a:srgbClr val="000000">
                    <a:alpha val="30000"/>
                  </a:srgbClr>
                </a:outerShdw>
              </a:effectLst>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rPr>
              <a:t>Correct</a:t>
            </a:r>
            <a:r>
              <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rPr>
              <a:t> </a:t>
            </a:r>
            <a:r>
              <a:rPr lang="en-US" sz="6000" dirty="0" smtClean="0">
                <a:ln w="10160">
                  <a:solidFill>
                    <a:schemeClr val="accent1"/>
                  </a:solidFill>
                  <a:prstDash val="solid"/>
                </a:ln>
                <a:solidFill>
                  <a:schemeClr val="accent1"/>
                </a:solidFill>
              </a:rPr>
              <a:t>or Incorrect?</a:t>
            </a:r>
            <a:endParaRPr lang="en-US" sz="6000" dirty="0"/>
          </a:p>
        </p:txBody>
      </p:sp>
      <p:sp>
        <p:nvSpPr>
          <p:cNvPr id="4" name="TextBox 3"/>
          <p:cNvSpPr txBox="1"/>
          <p:nvPr/>
        </p:nvSpPr>
        <p:spPr>
          <a:xfrm>
            <a:off x="1" y="6541477"/>
            <a:ext cx="492368" cy="276999"/>
          </a:xfrm>
          <a:prstGeom prst="rect">
            <a:avLst/>
          </a:prstGeom>
          <a:noFill/>
        </p:spPr>
        <p:txBody>
          <a:bodyPr wrap="square" rtlCol="0">
            <a:spAutoFit/>
          </a:bodyPr>
          <a:lstStyle/>
          <a:p>
            <a:pPr fontAlgn="base">
              <a:spcBef>
                <a:spcPct val="50000"/>
              </a:spcBef>
              <a:spcAft>
                <a:spcPct val="0"/>
              </a:spcAft>
              <a:defRPr/>
            </a:pPr>
            <a:r>
              <a:rPr lang="en-US" sz="1200" dirty="0">
                <a:solidFill>
                  <a:srgbClr val="000000"/>
                </a:solidFill>
              </a:rPr>
              <a:t>5-27</a:t>
            </a:r>
          </a:p>
        </p:txBody>
      </p:sp>
    </p:spTree>
    <p:extLst>
      <p:ext uri="{BB962C8B-B14F-4D97-AF65-F5344CB8AC3E}">
        <p14:creationId xmlns:p14="http://schemas.microsoft.com/office/powerpoint/2010/main" xmlns="" val="722834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1" y="4805331"/>
            <a:ext cx="2743200" cy="8257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Hanging thermometer in the back of a cooler</a:t>
            </a:r>
            <a:endParaRPr lang="en-US" sz="2400" b="1" dirty="0">
              <a:solidFill>
                <a:srgbClr val="005CAB"/>
              </a:solidFill>
              <a:ea typeface="+mn-ea"/>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53893"/>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3462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14654"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5-29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805331"/>
            <a:ext cx="2743200" cy="4399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Chicken salad</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264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3"/>
          <p:cNvSpPr>
            <a:spLocks noGrp="1" noChangeArrowheads="1"/>
          </p:cNvSpPr>
          <p:nvPr>
            <p:ph type="body" idx="1"/>
          </p:nvPr>
        </p:nvSpPr>
        <p:spPr>
          <a:xfrm>
            <a:off x="393192" y="1143000"/>
            <a:ext cx="7323138" cy="4658523"/>
          </a:xfrm>
        </p:spPr>
        <p:txBody>
          <a:bodyPr/>
          <a:lstStyle/>
          <a:p>
            <a:pPr marL="0" indent="0" eaLnBrk="1" hangingPunct="1">
              <a:defRPr/>
            </a:pPr>
            <a:r>
              <a:rPr lang="en-US" dirty="0">
                <a:latin typeface="Arial Narrow" charset="0"/>
                <a:cs typeface="+mn-cs"/>
              </a:rPr>
              <a:t>Purchase food from approved, reputable </a:t>
            </a:r>
            <a:r>
              <a:rPr lang="en-US" dirty="0" smtClean="0">
                <a:latin typeface="Arial Narrow" charset="0"/>
                <a:cs typeface="+mn-cs"/>
              </a:rPr>
              <a:t>suppliers:</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Have been inspected</a:t>
            </a:r>
          </a:p>
          <a:p>
            <a:pPr marL="347472" lvl="1" indent="-347472" eaLnBrk="1" hangingPunct="1">
              <a:lnSpc>
                <a:spcPct val="100000"/>
              </a:lnSpc>
              <a:spcBef>
                <a:spcPts val="900"/>
              </a:spcBef>
              <a:defRPr/>
            </a:pPr>
            <a:r>
              <a:rPr lang="en-US" dirty="0">
                <a:solidFill>
                  <a:srgbClr val="000000"/>
                </a:solidFill>
                <a:latin typeface="Arial Narrow" charset="0"/>
              </a:rPr>
              <a:t>Meet all applicable local, state, and federal laws</a:t>
            </a:r>
            <a:endParaRPr lang="en-US" dirty="0">
              <a:latin typeface="Arial Narrow" charset="0"/>
            </a:endParaRPr>
          </a:p>
          <a:p>
            <a:pPr marL="0" indent="0" eaLnBrk="1" hangingPunct="1">
              <a:defRPr/>
            </a:pPr>
            <a:r>
              <a:rPr lang="en-US" dirty="0">
                <a:latin typeface="Arial Narrow" charset="0"/>
                <a:cs typeface="+mn-cs"/>
              </a:rPr>
              <a:t>Arrange </a:t>
            </a:r>
            <a:r>
              <a:rPr lang="en-US" dirty="0" smtClean="0">
                <a:latin typeface="Arial Narrow" charset="0"/>
                <a:cs typeface="+mn-cs"/>
              </a:rPr>
              <a:t>deliveries so they </a:t>
            </a:r>
            <a:r>
              <a:rPr lang="en-US" dirty="0">
                <a:latin typeface="Arial Narrow" charset="0"/>
                <a:cs typeface="+mn-cs"/>
              </a:rPr>
              <a:t>arrive:</a:t>
            </a:r>
          </a:p>
          <a:p>
            <a:pPr marL="347472" lvl="1" indent="-347472" eaLnBrk="1" hangingPunct="1">
              <a:lnSpc>
                <a:spcPct val="100000"/>
              </a:lnSpc>
              <a:spcBef>
                <a:spcPts val="900"/>
              </a:spcBef>
              <a:defRPr/>
            </a:pPr>
            <a:r>
              <a:rPr lang="en-US" dirty="0">
                <a:solidFill>
                  <a:srgbClr val="000000"/>
                </a:solidFill>
                <a:latin typeface="Arial Narrow" charset="0"/>
              </a:rPr>
              <a:t>When staff </a:t>
            </a:r>
            <a:r>
              <a:rPr lang="en-US" dirty="0" smtClean="0">
                <a:solidFill>
                  <a:srgbClr val="000000"/>
                </a:solidFill>
                <a:latin typeface="Arial Narrow" charset="0"/>
              </a:rPr>
              <a:t>has </a:t>
            </a:r>
            <a:r>
              <a:rPr lang="en-US" dirty="0">
                <a:solidFill>
                  <a:srgbClr val="000000"/>
                </a:solidFill>
                <a:latin typeface="Arial Narrow" charset="0"/>
              </a:rPr>
              <a:t>enough time to do inspections</a:t>
            </a:r>
          </a:p>
          <a:p>
            <a:pPr marL="347472" lvl="1" indent="-347472" eaLnBrk="1" hangingPunct="1">
              <a:lnSpc>
                <a:spcPct val="100000"/>
              </a:lnSpc>
              <a:spcBef>
                <a:spcPts val="900"/>
              </a:spcBef>
              <a:defRPr/>
            </a:pPr>
            <a:r>
              <a:rPr lang="en-US" dirty="0">
                <a:solidFill>
                  <a:srgbClr val="000000"/>
                </a:solidFill>
                <a:latin typeface="Arial Narrow" charset="0"/>
              </a:rPr>
              <a:t>When they can be correctly received</a:t>
            </a:r>
          </a:p>
        </p:txBody>
      </p:sp>
      <p:sp>
        <p:nvSpPr>
          <p:cNvPr id="12185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a:t>
            </a:r>
          </a:p>
        </p:txBody>
      </p:sp>
      <p:sp>
        <p:nvSpPr>
          <p:cNvPr id="1218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Purchasing and Receiving Principles</a:t>
            </a:r>
          </a:p>
        </p:txBody>
      </p:sp>
    </p:spTree>
    <p:extLst>
      <p:ext uri="{BB962C8B-B14F-4D97-AF65-F5344CB8AC3E}">
        <p14:creationId xmlns:p14="http://schemas.microsoft.com/office/powerpoint/2010/main" xmlns="" val="3343168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8" name="Rectangle 3"/>
          <p:cNvSpPr txBox="1">
            <a:spLocks noChangeArrowheads="1"/>
          </p:cNvSpPr>
          <p:nvPr/>
        </p:nvSpPr>
        <p:spPr bwMode="auto">
          <a:xfrm>
            <a:off x="495300" y="4741099"/>
            <a:ext cx="2832786" cy="573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It is January 25</a:t>
            </a:r>
            <a:r>
              <a:rPr lang="en-US" sz="2400" b="1" baseline="30000" dirty="0" smtClean="0">
                <a:solidFill>
                  <a:srgbClr val="005CAB"/>
                </a:solidFill>
                <a:ea typeface="+mn-ea"/>
              </a:rPr>
              <a:t>th</a:t>
            </a:r>
            <a:endParaRPr lang="en-US" sz="2400" b="1" dirty="0">
              <a:solidFill>
                <a:srgbClr val="005CAB"/>
              </a:solidFill>
              <a:ea typeface="+mn-ea"/>
            </a:endParaRPr>
          </a:p>
        </p:txBody>
      </p:sp>
      <p:pic>
        <p:nvPicPr>
          <p:cNvPr id="2" name="Picture 1" descr="6e_c05_08_preplabel_r.jpg"/>
          <p:cNvPicPr>
            <a:picLocks noChangeAspect="1"/>
          </p:cNvPicPr>
          <p:nvPr/>
        </p:nvPicPr>
        <p:blipFill rotWithShape="1">
          <a:blip r:embed="rId3" cstate="print">
            <a:extLst>
              <a:ext uri="{28A0092B-C50C-407E-A947-70E740481C1C}">
                <a14:useLocalDpi xmlns:a14="http://schemas.microsoft.com/office/drawing/2010/main" xmlns="" val="0"/>
              </a:ext>
            </a:extLst>
          </a:blip>
          <a:srcRect l="6766" r="7955"/>
          <a:stretch/>
        </p:blipFill>
        <p:spPr>
          <a:xfrm>
            <a:off x="533400" y="1981200"/>
            <a:ext cx="2691437" cy="274320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xmlns="" val="8979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5-31</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sp>
        <p:nvSpPr>
          <p:cNvPr id="9" name="Rectangle 3"/>
          <p:cNvSpPr txBox="1">
            <a:spLocks noChangeArrowheads="1"/>
          </p:cNvSpPr>
          <p:nvPr/>
        </p:nvSpPr>
        <p:spPr bwMode="auto">
          <a:xfrm>
            <a:off x="495300" y="4798765"/>
            <a:ext cx="2746477" cy="5733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The year is 2005</a:t>
            </a:r>
            <a:endParaRPr lang="en-US" sz="2400" b="1" dirty="0">
              <a:solidFill>
                <a:srgbClr val="005CAB"/>
              </a:solidFill>
              <a:ea typeface="+mn-ea"/>
            </a:endParaRPr>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8577" y="2052638"/>
            <a:ext cx="2743200" cy="2743200"/>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xmlns="" val="391855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5-32</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5565"/>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846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5-33</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a:ext>
            </a:extLst>
          </a:blip>
          <a:stretch>
            <a:fillRect/>
          </a:stretch>
        </p:blipFill>
        <p:spPr bwMode="auto">
          <a:xfrm>
            <a:off x="495300" y="2060964"/>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6812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Correct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Incorrect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Is this a correct or incorrect storage practice?</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Correct or Incorrect?</a:t>
            </a:r>
            <a:endParaRPr lang="en-US" dirty="0"/>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557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393192" y="1143000"/>
            <a:ext cx="4582587" cy="4947604"/>
          </a:xfrm>
        </p:spPr>
        <p:txBody>
          <a:bodyPr/>
          <a:lstStyle/>
          <a:p>
            <a:pPr marL="0" indent="0" eaLnBrk="1" hangingPunct="1">
              <a:defRPr/>
            </a:pPr>
            <a:r>
              <a:rPr lang="en-US" dirty="0">
                <a:latin typeface="Arial Narrow" charset="0"/>
                <a:cs typeface="+mn-cs"/>
              </a:rPr>
              <a:t>Preventing </a:t>
            </a:r>
            <a:r>
              <a:rPr lang="en-US" dirty="0" smtClean="0">
                <a:latin typeface="Arial Narrow" charset="0"/>
                <a:cs typeface="+mn-cs"/>
              </a:rPr>
              <a:t>cross-contamination:</a:t>
            </a:r>
            <a:endParaRPr lang="en-US" sz="18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Store food items in the following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top</a:t>
            </a:r>
            <a:r>
              <a:rPr lang="en-US" dirty="0">
                <a:solidFill>
                  <a:srgbClr val="000000"/>
                </a:solidFill>
                <a:latin typeface="Arial Narrow" charset="0"/>
              </a:rPr>
              <a:t>-to-bottom </a:t>
            </a:r>
            <a:r>
              <a:rPr lang="en-US" dirty="0" smtClean="0">
                <a:solidFill>
                  <a:srgbClr val="000000"/>
                </a:solidFill>
                <a:latin typeface="Arial Narrow" charset="0"/>
              </a:rPr>
              <a:t>order:</a:t>
            </a:r>
            <a:endParaRPr lang="en-US" dirty="0">
              <a:solidFill>
                <a:srgbClr val="000000"/>
              </a:solidFill>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Ready</a:t>
            </a:r>
            <a:r>
              <a:rPr lang="en-US" dirty="0">
                <a:latin typeface="Arial Narrow" charset="0"/>
              </a:rPr>
              <a:t>-to-eat food</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Seafood</a:t>
            </a:r>
            <a:endParaRPr lang="en-US" dirty="0">
              <a:latin typeface="Arial Narrow" charset="0"/>
            </a:endParaRP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cuts of beef and pork</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Ground </a:t>
            </a:r>
            <a:r>
              <a:rPr lang="en-US" dirty="0">
                <a:latin typeface="Arial Narrow" charset="0"/>
              </a:rPr>
              <a:t>meat and ground fish</a:t>
            </a:r>
          </a:p>
          <a:p>
            <a:pPr marL="804672" lvl="2" indent="-457200" eaLnBrk="1" hangingPunct="1">
              <a:lnSpc>
                <a:spcPct val="100000"/>
              </a:lnSpc>
              <a:spcBef>
                <a:spcPts val="900"/>
              </a:spcBef>
              <a:buSzPct val="100000"/>
              <a:buFont typeface="+mj-lt"/>
              <a:buAutoNum type="alphaUcPeriod"/>
              <a:defRPr/>
            </a:pPr>
            <a:r>
              <a:rPr lang="en-US" dirty="0" smtClean="0">
                <a:latin typeface="Arial Narrow" charset="0"/>
              </a:rPr>
              <a:t>Whole </a:t>
            </a:r>
            <a:r>
              <a:rPr lang="en-US" dirty="0">
                <a:latin typeface="Arial Narrow" charset="0"/>
              </a:rPr>
              <a:t>and ground poultry</a:t>
            </a:r>
            <a:endParaRPr lang="en-US" i="1" dirty="0">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This storage order is based on the minimum internal cooking temperature of each </a:t>
            </a:r>
            <a:r>
              <a:rPr lang="en-US" dirty="0" smtClean="0">
                <a:solidFill>
                  <a:srgbClr val="000000"/>
                </a:solidFill>
                <a:latin typeface="Arial Narrow" charset="0"/>
              </a:rPr>
              <a:t>food</a:t>
            </a:r>
            <a:endParaRPr lang="en-US" dirty="0">
              <a:solidFill>
                <a:srgbClr val="000000"/>
              </a:solidFill>
              <a:latin typeface="Arial Narrow" charset="0"/>
            </a:endParaRPr>
          </a:p>
        </p:txBody>
      </p:sp>
      <p:sp>
        <p:nvSpPr>
          <p:cNvPr id="15053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5-35</a:t>
            </a:r>
          </a:p>
        </p:txBody>
      </p:sp>
      <p:sp>
        <p:nvSpPr>
          <p:cNvPr id="150533"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6176"/>
            <a:ext cx="2103120" cy="2877953"/>
          </a:xfrm>
          <a:prstGeom prst="rect">
            <a:avLst/>
          </a:prstGeom>
        </p:spPr>
      </p:pic>
    </p:spTree>
    <p:extLst>
      <p:ext uri="{BB962C8B-B14F-4D97-AF65-F5344CB8AC3E}">
        <p14:creationId xmlns:p14="http://schemas.microsoft.com/office/powerpoint/2010/main" xmlns="" val="31373503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3"/>
          <p:cNvSpPr>
            <a:spLocks noGrp="1" noChangeArrowheads="1"/>
          </p:cNvSpPr>
          <p:nvPr>
            <p:ph type="body" idx="1"/>
          </p:nvPr>
        </p:nvSpPr>
        <p:spPr>
          <a:xfrm>
            <a:off x="392113" y="1143000"/>
            <a:ext cx="7315200" cy="4983163"/>
          </a:xfrm>
        </p:spPr>
        <p:txBody>
          <a:bodyPr/>
          <a:lstStyle/>
          <a:p>
            <a:pPr marL="0" indent="0" eaLnBrk="1" hangingPunct="1">
              <a:defRPr/>
            </a:pPr>
            <a:r>
              <a:rPr lang="en-US" dirty="0">
                <a:latin typeface="Arial Narrow" charset="0"/>
                <a:cs typeface="+mn-cs"/>
              </a:rPr>
              <a:t>Food should be stored in a clean, dry location away from dust and other </a:t>
            </a:r>
            <a:r>
              <a:rPr lang="en-US" dirty="0" smtClean="0">
                <a:latin typeface="Arial Narrow" charset="0"/>
                <a:cs typeface="+mn-cs"/>
              </a:rPr>
              <a:t>contaminants</a:t>
            </a:r>
            <a:r>
              <a:rPr lang="en-US" dirty="0">
                <a:latin typeface="Arial Narrow" charset="0"/>
                <a:cs typeface="+mn-cs"/>
              </a:rPr>
              <a:t>.</a:t>
            </a:r>
            <a:endParaRPr lang="en-US" dirty="0">
              <a:solidFill>
                <a:srgbClr val="000000"/>
              </a:solidFill>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To prevent contamination, </a:t>
            </a:r>
            <a:r>
              <a:rPr lang="en-US" dirty="0">
                <a:solidFill>
                  <a:schemeClr val="accent2"/>
                </a:solidFill>
                <a:latin typeface="Arial Narrow" charset="0"/>
              </a:rPr>
              <a:t>NEVER</a:t>
            </a:r>
            <a:r>
              <a:rPr lang="en-US" dirty="0">
                <a:solidFill>
                  <a:srgbClr val="000000"/>
                </a:solidFill>
                <a:latin typeface="Arial Narrow" charset="0"/>
              </a:rPr>
              <a:t> store food in these </a:t>
            </a:r>
            <a:r>
              <a:rPr lang="en-US" dirty="0" smtClean="0">
                <a:solidFill>
                  <a:srgbClr val="000000"/>
                </a:solidFill>
                <a:latin typeface="Arial Narrow" charset="0"/>
              </a:rPr>
              <a:t>areas:</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Locker rooms or dressing rooms</a:t>
            </a:r>
          </a:p>
          <a:p>
            <a:pPr marL="694944" lvl="2" indent="-347472" eaLnBrk="1" hangingPunct="1">
              <a:lnSpc>
                <a:spcPct val="100000"/>
              </a:lnSpc>
              <a:spcBef>
                <a:spcPts val="900"/>
              </a:spcBef>
              <a:defRPr/>
            </a:pPr>
            <a:r>
              <a:rPr lang="en-US" dirty="0" smtClean="0">
                <a:solidFill>
                  <a:srgbClr val="000000"/>
                </a:solidFill>
                <a:latin typeface="Arial Narrow" charset="0"/>
              </a:rPr>
              <a:t>Restrooms </a:t>
            </a:r>
            <a:r>
              <a:rPr lang="en-US" dirty="0">
                <a:solidFill>
                  <a:srgbClr val="000000"/>
                </a:solidFill>
                <a:latin typeface="Arial Narrow" charset="0"/>
              </a:rPr>
              <a:t>or garbage rooms</a:t>
            </a:r>
          </a:p>
          <a:p>
            <a:pPr marL="694944" lvl="2" indent="-347472" eaLnBrk="1" hangingPunct="1">
              <a:lnSpc>
                <a:spcPct val="100000"/>
              </a:lnSpc>
              <a:spcBef>
                <a:spcPts val="900"/>
              </a:spcBef>
              <a:defRPr/>
            </a:pPr>
            <a:r>
              <a:rPr lang="en-US" dirty="0">
                <a:solidFill>
                  <a:srgbClr val="000000"/>
                </a:solidFill>
                <a:latin typeface="Arial Narrow" charset="0"/>
              </a:rPr>
              <a:t>Mechanical rooms</a:t>
            </a:r>
          </a:p>
          <a:p>
            <a:pPr marL="694944" lvl="2" indent="-347472" eaLnBrk="1" hangingPunct="1">
              <a:lnSpc>
                <a:spcPct val="100000"/>
              </a:lnSpc>
              <a:spcBef>
                <a:spcPts val="900"/>
              </a:spcBef>
              <a:defRPr/>
            </a:pPr>
            <a:r>
              <a:rPr lang="en-US" dirty="0">
                <a:solidFill>
                  <a:srgbClr val="000000"/>
                </a:solidFill>
                <a:latin typeface="Arial Narrow" charset="0"/>
              </a:rPr>
              <a:t>Under unshielded sewer lines or leaking water lines</a:t>
            </a:r>
          </a:p>
          <a:p>
            <a:pPr marL="694944" lvl="2" indent="-347472" eaLnBrk="1" hangingPunct="1">
              <a:lnSpc>
                <a:spcPct val="100000"/>
              </a:lnSpc>
              <a:spcBef>
                <a:spcPts val="900"/>
              </a:spcBef>
              <a:defRPr/>
            </a:pPr>
            <a:r>
              <a:rPr lang="en-US" dirty="0">
                <a:solidFill>
                  <a:srgbClr val="000000"/>
                </a:solidFill>
                <a:latin typeface="Arial Narrow" charset="0"/>
              </a:rPr>
              <a:t>Under stairwells</a:t>
            </a:r>
          </a:p>
        </p:txBody>
      </p:sp>
      <p:sp>
        <p:nvSpPr>
          <p:cNvPr id="15155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5-36</a:t>
            </a:r>
          </a:p>
        </p:txBody>
      </p:sp>
      <p:sp>
        <p:nvSpPr>
          <p:cNvPr id="15155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Storage</a:t>
            </a:r>
          </a:p>
        </p:txBody>
      </p:sp>
    </p:spTree>
    <p:extLst>
      <p:ext uri="{BB962C8B-B14F-4D97-AF65-F5344CB8AC3E}">
        <p14:creationId xmlns:p14="http://schemas.microsoft.com/office/powerpoint/2010/main" xmlns="" val="3595619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2" y="1143000"/>
            <a:ext cx="6311805" cy="4700507"/>
          </a:xfrm>
        </p:spPr>
        <p:txBody>
          <a:bodyPr/>
          <a:lstStyle/>
          <a:p>
            <a:pPr marL="0" indent="0" eaLnBrk="1" hangingPunct="1">
              <a:defRPr/>
            </a:pPr>
            <a:r>
              <a:rPr lang="en-US" dirty="0">
                <a:latin typeface="Arial Narrow" charset="0"/>
                <a:cs typeface="+mn-cs"/>
              </a:rPr>
              <a:t>Key </a:t>
            </a:r>
            <a:r>
              <a:rPr lang="en-US" dirty="0" smtClean="0">
                <a:latin typeface="Arial Narrow" charset="0"/>
                <a:cs typeface="+mn-cs"/>
              </a:rPr>
              <a:t>drop deliveries: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Supplier is given after-hour access to the operation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to make deliveries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Deliveries must meet the following </a:t>
            </a:r>
            <a:r>
              <a:rPr lang="en-US" dirty="0" smtClean="0">
                <a:solidFill>
                  <a:srgbClr val="000000"/>
                </a:solidFill>
                <a:latin typeface="Arial Narrow" charset="0"/>
              </a:rPr>
              <a:t>criteria:</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a:solidFill>
                  <a:srgbClr val="000000"/>
                </a:solidFill>
                <a:latin typeface="Arial Narrow" charset="0"/>
              </a:rPr>
              <a:t>Be inspected upon arrival at the operation</a:t>
            </a:r>
          </a:p>
          <a:p>
            <a:pPr marL="694944" lvl="2" indent="-347472" eaLnBrk="1" hangingPunct="1">
              <a:lnSpc>
                <a:spcPct val="100000"/>
              </a:lnSpc>
              <a:spcBef>
                <a:spcPts val="900"/>
              </a:spcBef>
              <a:defRPr/>
            </a:pPr>
            <a:r>
              <a:rPr lang="en-US" dirty="0">
                <a:solidFill>
                  <a:srgbClr val="000000"/>
                </a:solidFill>
                <a:latin typeface="Arial Narrow" charset="0"/>
              </a:rPr>
              <a:t>Be from an approved source</a:t>
            </a:r>
          </a:p>
          <a:p>
            <a:pPr marL="694944" lvl="2" indent="-347472" eaLnBrk="1" hangingPunct="1">
              <a:lnSpc>
                <a:spcPct val="100000"/>
              </a:lnSpc>
              <a:spcBef>
                <a:spcPts val="900"/>
              </a:spcBef>
              <a:defRPr/>
            </a:pPr>
            <a:r>
              <a:rPr lang="en-US" dirty="0">
                <a:solidFill>
                  <a:srgbClr val="000000"/>
                </a:solidFill>
                <a:latin typeface="Arial Narrow" charset="0"/>
              </a:rPr>
              <a:t>Have been placed in the correct storage location to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maintain the </a:t>
            </a:r>
            <a:r>
              <a:rPr lang="en-US" dirty="0">
                <a:solidFill>
                  <a:srgbClr val="000000"/>
                </a:solidFill>
                <a:latin typeface="Arial Narrow" charset="0"/>
              </a:rPr>
              <a:t>required temperature </a:t>
            </a:r>
          </a:p>
          <a:p>
            <a:pPr marL="694944" lvl="2" indent="-347472" eaLnBrk="1" hangingPunct="1">
              <a:lnSpc>
                <a:spcPct val="100000"/>
              </a:lnSpc>
              <a:spcBef>
                <a:spcPts val="900"/>
              </a:spcBef>
              <a:defRPr/>
            </a:pPr>
            <a:r>
              <a:rPr lang="en-US" dirty="0">
                <a:solidFill>
                  <a:srgbClr val="000000"/>
                </a:solidFill>
                <a:latin typeface="Arial Narrow" charset="0"/>
              </a:rPr>
              <a:t>Have been protected from contamination in storage</a:t>
            </a:r>
          </a:p>
          <a:p>
            <a:pPr marL="694944" lvl="2" indent="-347472" eaLnBrk="1" hangingPunct="1">
              <a:lnSpc>
                <a:spcPct val="100000"/>
              </a:lnSpc>
              <a:spcBef>
                <a:spcPts val="900"/>
              </a:spcBef>
              <a:defRPr/>
            </a:pPr>
            <a:r>
              <a:rPr lang="en-US" dirty="0" smtClean="0">
                <a:solidFill>
                  <a:schemeClr val="tx1"/>
                </a:solidFill>
                <a:latin typeface="Arial Narrow" charset="0"/>
              </a:rPr>
              <a:t>Are </a:t>
            </a:r>
            <a:r>
              <a:rPr lang="en-US" dirty="0" smtClean="0">
                <a:solidFill>
                  <a:srgbClr val="FF0000"/>
                </a:solidFill>
                <a:latin typeface="Arial Narrow" charset="0"/>
              </a:rPr>
              <a:t>NOT </a:t>
            </a:r>
            <a:r>
              <a:rPr lang="en-US" dirty="0" smtClean="0">
                <a:solidFill>
                  <a:srgbClr val="000000"/>
                </a:solidFill>
                <a:latin typeface="Arial Narrow" charset="0"/>
              </a:rPr>
              <a:t>contaminated </a:t>
            </a:r>
            <a:endParaRPr lang="en-US" dirty="0">
              <a:solidFill>
                <a:srgbClr val="000000"/>
              </a:solidFill>
              <a:latin typeface="Arial Narrow" charset="0"/>
            </a:endParaRPr>
          </a:p>
          <a:p>
            <a:pPr marL="694944" lvl="2" indent="-347472" eaLnBrk="1" hangingPunct="1">
              <a:lnSpc>
                <a:spcPct val="100000"/>
              </a:lnSpc>
              <a:spcBef>
                <a:spcPts val="900"/>
              </a:spcBef>
              <a:defRPr/>
            </a:pPr>
            <a:r>
              <a:rPr lang="en-US" dirty="0" smtClean="0">
                <a:solidFill>
                  <a:srgbClr val="000000"/>
                </a:solidFill>
                <a:latin typeface="Arial Narrow" charset="0"/>
              </a:rPr>
              <a:t>Are </a:t>
            </a:r>
            <a:r>
              <a:rPr lang="en-US" dirty="0">
                <a:solidFill>
                  <a:srgbClr val="000000"/>
                </a:solidFill>
                <a:latin typeface="Arial Narrow" charset="0"/>
              </a:rPr>
              <a:t>honestly presented</a:t>
            </a:r>
          </a:p>
          <a:p>
            <a:pPr marL="571500" lvl="1" indent="-457200" eaLnBrk="1" hangingPunct="1">
              <a:defRPr/>
            </a:pPr>
            <a:endParaRPr lang="en-US" dirty="0">
              <a:solidFill>
                <a:srgbClr val="000000"/>
              </a:solidFill>
              <a:latin typeface="Arial Narrow" charset="0"/>
            </a:endParaRPr>
          </a:p>
        </p:txBody>
      </p:sp>
      <p:sp>
        <p:nvSpPr>
          <p:cNvPr id="1239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5-4</a:t>
            </a:r>
          </a:p>
        </p:txBody>
      </p:sp>
      <p:sp>
        <p:nvSpPr>
          <p:cNvPr id="1239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2626188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393192" y="1143000"/>
            <a:ext cx="6691759" cy="4827852"/>
          </a:xfrm>
        </p:spPr>
        <p:txBody>
          <a:bodyPr/>
          <a:lstStyle/>
          <a:p>
            <a:pPr marL="0" indent="0" eaLnBrk="1" hangingPunct="1">
              <a:defRPr/>
            </a:pPr>
            <a:r>
              <a:rPr lang="en-US" dirty="0" smtClean="0">
                <a:latin typeface="Arial Narrow" charset="0"/>
                <a:cs typeface="+mn-cs"/>
              </a:rPr>
              <a:t>Recalls: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Identify the recalled food items </a:t>
            </a:r>
          </a:p>
          <a:p>
            <a:pPr marL="347472" lvl="1" indent="-347472" eaLnBrk="1" hangingPunct="1">
              <a:lnSpc>
                <a:spcPct val="100000"/>
              </a:lnSpc>
              <a:spcBef>
                <a:spcPts val="900"/>
              </a:spcBef>
              <a:defRPr/>
            </a:pPr>
            <a:r>
              <a:rPr lang="en-US" dirty="0">
                <a:solidFill>
                  <a:srgbClr val="000000"/>
                </a:solidFill>
                <a:latin typeface="Arial Narrow" charset="0"/>
              </a:rPr>
              <a:t>Remove the item from inventory, and place it in a secure and appropriate </a:t>
            </a:r>
            <a:r>
              <a:rPr lang="en-US" dirty="0" smtClean="0">
                <a:solidFill>
                  <a:srgbClr val="000000"/>
                </a:solidFill>
                <a:latin typeface="Arial Narrow" charset="0"/>
              </a:rPr>
              <a:t>location</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Store the item separately from food, utensils, equipment, linens, and single-use </a:t>
            </a:r>
            <a:r>
              <a:rPr lang="en-US" dirty="0" smtClean="0">
                <a:solidFill>
                  <a:srgbClr val="000000"/>
                </a:solidFill>
                <a:latin typeface="Arial Narrow" charset="0"/>
              </a:rPr>
              <a:t>items</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Label the item in a way that will prevent it from being placed back in </a:t>
            </a:r>
            <a:r>
              <a:rPr lang="en-US" dirty="0" smtClean="0">
                <a:solidFill>
                  <a:srgbClr val="000000"/>
                </a:solidFill>
                <a:latin typeface="Arial Narrow" charset="0"/>
              </a:rPr>
              <a:t>inventory</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Inform staff not to use the </a:t>
            </a:r>
            <a:r>
              <a:rPr lang="en-US" dirty="0" smtClean="0">
                <a:solidFill>
                  <a:srgbClr val="000000"/>
                </a:solidFill>
                <a:latin typeface="Arial Narrow" charset="0"/>
              </a:rPr>
              <a:t>product</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Refer to the vendor</a:t>
            </a:r>
            <a:r>
              <a:rPr lang="ja-JP" altLang="en-US" dirty="0">
                <a:solidFill>
                  <a:srgbClr val="000000"/>
                </a:solidFill>
                <a:latin typeface="Arial Narrow" charset="0"/>
              </a:rPr>
              <a:t>’</a:t>
            </a:r>
            <a:r>
              <a:rPr lang="en-US" dirty="0">
                <a:solidFill>
                  <a:srgbClr val="000000"/>
                </a:solidFill>
                <a:latin typeface="Arial Narrow" charset="0"/>
              </a:rPr>
              <a:t>s notification or recall notice to determine </a:t>
            </a:r>
            <a:r>
              <a:rPr lang="en-US" dirty="0" smtClean="0">
                <a:solidFill>
                  <a:srgbClr val="000000"/>
                </a:solidFill>
                <a:latin typeface="Arial Narrow" charset="0"/>
              </a:rPr>
              <a:t>what </a:t>
            </a:r>
            <a:r>
              <a:rPr lang="en-US" dirty="0">
                <a:solidFill>
                  <a:srgbClr val="000000"/>
                </a:solidFill>
                <a:latin typeface="Arial Narrow" charset="0"/>
              </a:rPr>
              <a:t>to do with the </a:t>
            </a:r>
            <a:r>
              <a:rPr lang="en-US" dirty="0" smtClean="0">
                <a:solidFill>
                  <a:srgbClr val="000000"/>
                </a:solidFill>
                <a:latin typeface="Arial Narrow" charset="0"/>
              </a:rPr>
              <a:t>item</a:t>
            </a:r>
            <a:endParaRPr lang="en-US" dirty="0">
              <a:latin typeface="Arial Narrow" charset="0"/>
            </a:endParaRPr>
          </a:p>
        </p:txBody>
      </p:sp>
      <p:sp>
        <p:nvSpPr>
          <p:cNvPr id="12595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5-5</a:t>
            </a:r>
          </a:p>
        </p:txBody>
      </p:sp>
      <p:sp>
        <p:nvSpPr>
          <p:cNvPr id="125956"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Receiving and Inspecting</a:t>
            </a:r>
          </a:p>
        </p:txBody>
      </p:sp>
    </p:spTree>
    <p:extLst>
      <p:ext uri="{BB962C8B-B14F-4D97-AF65-F5344CB8AC3E}">
        <p14:creationId xmlns:p14="http://schemas.microsoft.com/office/powerpoint/2010/main" xmlns="" val="25918170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Would you accept it </a:t>
            </a:r>
            <a:br>
              <a:rPr lang="en-US" sz="6000" dirty="0" smtClean="0">
                <a:ln w="10160">
                  <a:solidFill>
                    <a:schemeClr val="accent1"/>
                  </a:solidFill>
                  <a:prstDash val="solid"/>
                </a:ln>
                <a:solidFill>
                  <a:schemeClr val="accent1"/>
                </a:solidFill>
                <a:ea typeface="+mn-ea"/>
                <a:cs typeface="+mn-cs"/>
              </a:rPr>
            </a:br>
            <a:r>
              <a:rPr lang="en-US" sz="6000" dirty="0" smtClean="0">
                <a:ln w="10160">
                  <a:solidFill>
                    <a:schemeClr val="accent1"/>
                  </a:solidFill>
                  <a:prstDash val="solid"/>
                </a:ln>
                <a:solidFill>
                  <a:schemeClr val="accent1"/>
                </a:solidFill>
                <a:ea typeface="+mn-ea"/>
                <a:cs typeface="+mn-cs"/>
              </a:rPr>
              <a:t>or reject It?</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ffectLst>
                  <a:outerShdw blurRad="38100" dist="32000" dir="5400000" algn="tl">
                    <a:srgbClr val="000000">
                      <a:alpha val="30000"/>
                    </a:srgbClr>
                  </a:outerShdw>
                </a:effectLst>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ffectLst>
                <a:outerShdw blurRad="38100" dist="32000" dir="5400000" algn="tl">
                  <a:srgbClr val="000000">
                    <a:alpha val="30000"/>
                  </a:srgbClr>
                </a:outerShdw>
              </a:effectLst>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5-6</a:t>
            </a:r>
          </a:p>
        </p:txBody>
      </p:sp>
    </p:spTree>
    <p:extLst>
      <p:ext uri="{BB962C8B-B14F-4D97-AF65-F5344CB8AC3E}">
        <p14:creationId xmlns:p14="http://schemas.microsoft.com/office/powerpoint/2010/main" xmlns="" val="5500090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Meat received at </a:t>
            </a:r>
            <a:br>
              <a:rPr lang="en-US" sz="2400" b="1" dirty="0" smtClean="0">
                <a:solidFill>
                  <a:srgbClr val="005CAB"/>
                </a:solidFill>
                <a:ea typeface="+mn-ea"/>
              </a:rPr>
            </a:br>
            <a:r>
              <a:rPr lang="en-US" sz="2400" b="1" dirty="0" smtClean="0">
                <a:solidFill>
                  <a:srgbClr val="005CAB"/>
                </a:solidFill>
                <a:ea typeface="+mn-ea"/>
              </a:rPr>
              <a:t>40ºF (4ºC)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1419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11" name="Rectangle 3"/>
          <p:cNvSpPr txBox="1">
            <a:spLocks noChangeArrowheads="1"/>
          </p:cNvSpPr>
          <p:nvPr/>
        </p:nvSpPr>
        <p:spPr bwMode="auto">
          <a:xfrm>
            <a:off x="495299" y="4830762"/>
            <a:ext cx="2743201"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Live oysters received at an internal temperature of </a:t>
            </a:r>
            <a:br>
              <a:rPr lang="en-US" sz="2400" b="1" dirty="0" smtClean="0">
                <a:solidFill>
                  <a:srgbClr val="005CAB"/>
                </a:solidFill>
                <a:ea typeface="+mn-ea"/>
              </a:rPr>
            </a:br>
            <a:r>
              <a:rPr lang="en-US" sz="2400" b="1" dirty="0" smtClean="0">
                <a:solidFill>
                  <a:srgbClr val="005CAB"/>
                </a:solidFill>
                <a:ea typeface="+mn-ea"/>
              </a:rPr>
              <a:t>50</a:t>
            </a:r>
            <a:r>
              <a:rPr lang="en-US" sz="2400" b="1" dirty="0" smtClean="0">
                <a:solidFill>
                  <a:srgbClr val="005CAB"/>
                </a:solidFill>
              </a:rPr>
              <a:t>º</a:t>
            </a:r>
            <a:r>
              <a:rPr lang="en-US" sz="2400" b="1" dirty="0" smtClean="0">
                <a:solidFill>
                  <a:srgbClr val="005CAB"/>
                </a:solidFill>
                <a:ea typeface="+mn-ea"/>
              </a:rPr>
              <a:t>F (10</a:t>
            </a:r>
            <a:r>
              <a:rPr lang="en-US" sz="2400" b="1" dirty="0">
                <a:solidFill>
                  <a:srgbClr val="005CAB"/>
                </a:solidFill>
              </a:rPr>
              <a:t>º</a:t>
            </a:r>
            <a:r>
              <a:rPr lang="en-US" sz="2400" b="1" dirty="0" smtClean="0">
                <a:solidFill>
                  <a:srgbClr val="005CAB"/>
                </a:solidFill>
                <a:ea typeface="+mn-ea"/>
              </a:rPr>
              <a:t>C)</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9547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A. </a:t>
            </a:r>
            <a:r>
              <a:rPr lang="en-US" sz="2400" b="1" dirty="0" smtClean="0">
                <a:solidFill>
                  <a:srgbClr val="000000"/>
                </a:solidFill>
                <a:latin typeface="Arial Narrow"/>
              </a:rPr>
              <a:t>Accept</a:t>
            </a:r>
            <a:endParaRPr lang="en-US" sz="2400" b="1" dirty="0">
              <a:solidFill>
                <a:srgbClr val="000000"/>
              </a:solidFill>
              <a:latin typeface="Arial Narrow"/>
            </a:endParaRPr>
          </a:p>
        </p:txBody>
      </p:sp>
      <p:sp>
        <p:nvSpPr>
          <p:cNvPr id="1101831" name="Text Box 7"/>
          <p:cNvSpPr txBox="1">
            <a:spLocks noChangeArrowheads="1"/>
          </p:cNvSpPr>
          <p:nvPr/>
        </p:nvSpPr>
        <p:spPr bwMode="auto">
          <a:xfrm>
            <a:off x="3810000" y="2436565"/>
            <a:ext cx="24765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400" b="1" dirty="0">
                <a:solidFill>
                  <a:srgbClr val="000000"/>
                </a:solidFill>
                <a:latin typeface="Arial Narrow"/>
              </a:rPr>
              <a:t>B. </a:t>
            </a:r>
            <a:r>
              <a:rPr lang="en-US" sz="2400" b="1" dirty="0" smtClean="0">
                <a:solidFill>
                  <a:srgbClr val="000000"/>
                </a:solidFill>
                <a:latin typeface="Arial Narrow"/>
              </a:rPr>
              <a:t>Reject</a:t>
            </a:r>
            <a:endParaRPr lang="en-US" sz="2400" b="1" dirty="0">
              <a:solidFill>
                <a:srgbClr val="000000"/>
              </a:solidFill>
              <a:latin typeface="Arial Narrow"/>
            </a:endParaRPr>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Would you accept or reject it?</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5-9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Accept / Reject Criteria</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Font typeface="Wingdings" charset="0"/>
              <a:buNone/>
              <a:defRPr/>
            </a:pPr>
            <a:r>
              <a:rPr lang="en-US" sz="2400" b="1" dirty="0" smtClean="0">
                <a:solidFill>
                  <a:srgbClr val="005CAB"/>
                </a:solidFill>
                <a:ea typeface="+mn-ea"/>
              </a:rPr>
              <a:t>Milk received at </a:t>
            </a:r>
            <a:br>
              <a:rPr lang="en-US" sz="2400" b="1" dirty="0" smtClean="0">
                <a:solidFill>
                  <a:srgbClr val="005CAB"/>
                </a:solidFill>
                <a:ea typeface="+mn-ea"/>
              </a:rPr>
            </a:br>
            <a:r>
              <a:rPr lang="en-US" sz="2400" b="1" dirty="0" smtClean="0">
                <a:solidFill>
                  <a:srgbClr val="005CAB"/>
                </a:solidFill>
              </a:rPr>
              <a:t>45ºF </a:t>
            </a:r>
            <a:r>
              <a:rPr lang="en-US" sz="2400" b="1" dirty="0">
                <a:solidFill>
                  <a:srgbClr val="005CAB"/>
                </a:solidFill>
              </a:rPr>
              <a:t>(</a:t>
            </a:r>
            <a:r>
              <a:rPr lang="en-US" sz="2400" b="1" dirty="0" smtClean="0">
                <a:solidFill>
                  <a:srgbClr val="005CAB"/>
                </a:solidFill>
              </a:rPr>
              <a:t>7ºC</a:t>
            </a:r>
            <a:r>
              <a:rPr lang="en-US" sz="2400" b="1" dirty="0">
                <a:solidFill>
                  <a:srgbClr val="005CAB"/>
                </a:solidFill>
              </a:rPr>
              <a:t>)</a:t>
            </a:r>
          </a:p>
          <a:p>
            <a:pPr marL="0" lvl="1" indent="0" algn="ctr" eaLnBrk="1" hangingPunct="1">
              <a:buFont typeface="Wingdings" charset="0"/>
              <a:buNone/>
              <a:defRPr/>
            </a:pPr>
            <a:r>
              <a:rPr lang="en-US" sz="2400" b="1" dirty="0" smtClean="0">
                <a:solidFill>
                  <a:srgbClr val="005CAB"/>
                </a:solidFill>
                <a:ea typeface="+mn-ea"/>
              </a:rPr>
              <a:t> </a:t>
            </a:r>
            <a:endParaRPr lang="en-US" sz="2400" b="1" dirty="0">
              <a:solidFill>
                <a:srgbClr val="005CAB"/>
              </a:solidFill>
              <a:ea typeface="+mn-ea"/>
            </a:endParaRPr>
          </a:p>
        </p:txBody>
      </p:sp>
      <p:pic>
        <p:nvPicPr>
          <p:cNvPr id="9" name="Picture 2"/>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06065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2956</Words>
  <Application>Microsoft Office PowerPoint</Application>
  <PresentationFormat>On-screen Show (4:3)</PresentationFormat>
  <Paragraphs>357</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3_SS5e_08_16hr</vt:lpstr>
      <vt:lpstr>Slide 1</vt:lpstr>
      <vt:lpstr>Slide 2</vt:lpstr>
      <vt:lpstr>General Purchasing and Receiving Principles</vt:lpstr>
      <vt:lpstr>Receiving and Inspecting</vt:lpstr>
      <vt:lpstr>Receiving and Inspecting</vt:lpstr>
      <vt:lpstr>Slide 6</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Accept / Reject Criteria</vt:lpstr>
      <vt:lpstr>Receiving and Inspecting</vt:lpstr>
      <vt:lpstr>Receiving and Inspecting</vt:lpstr>
      <vt:lpstr>Slide 21</vt:lpstr>
      <vt:lpstr>Storage</vt:lpstr>
      <vt:lpstr>Storage</vt:lpstr>
      <vt:lpstr>Storage</vt:lpstr>
      <vt:lpstr>Storage</vt:lpstr>
      <vt:lpstr>Storage</vt:lpstr>
      <vt:lpstr>Slide 27</vt:lpstr>
      <vt:lpstr>Correct or Incorrect?</vt:lpstr>
      <vt:lpstr>Correct or Incorrect?</vt:lpstr>
      <vt:lpstr>Correct or Incorrect?</vt:lpstr>
      <vt:lpstr>Correct or Incorrect?</vt:lpstr>
      <vt:lpstr>Correct or Incorrect?</vt:lpstr>
      <vt:lpstr>Correct or Incorrect?</vt:lpstr>
      <vt:lpstr>Correct or Incorrect?</vt:lpstr>
      <vt:lpstr>Storage</vt:lpstr>
      <vt:lpstr>Storage</vt:lpstr>
    </vt:vector>
  </TitlesOfParts>
  <Company>nraef.org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marka.dietrich</cp:lastModifiedBy>
  <cp:revision>54</cp:revision>
  <cp:lastPrinted>2012-07-02T14:43:34Z</cp:lastPrinted>
  <dcterms:created xsi:type="dcterms:W3CDTF">2012-06-21T22:14:15Z</dcterms:created>
  <dcterms:modified xsi:type="dcterms:W3CDTF">2015-08-09T23:41:00Z</dcterms:modified>
</cp:coreProperties>
</file>